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1396" r:id="rId2"/>
    <p:sldId id="1389" r:id="rId3"/>
    <p:sldId id="1387" r:id="rId4"/>
    <p:sldId id="1390" r:id="rId5"/>
    <p:sldId id="1391" r:id="rId6"/>
    <p:sldId id="1392" r:id="rId7"/>
    <p:sldId id="1393" r:id="rId8"/>
    <p:sldId id="1394" r:id="rId9"/>
    <p:sldId id="1371" r:id="rId10"/>
  </p:sldIdLst>
  <p:sldSz cx="9144000" cy="6858000" type="screen4x3"/>
  <p:notesSz cx="7099300" cy="10234613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00CC00"/>
    <a:srgbClr val="333333"/>
    <a:srgbClr val="000000"/>
    <a:srgbClr val="292929"/>
    <a:srgbClr val="1C1C1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89684" autoAdjust="0"/>
  </p:normalViewPr>
  <p:slideViewPr>
    <p:cSldViewPr>
      <p:cViewPr>
        <p:scale>
          <a:sx n="89" d="100"/>
          <a:sy n="89" d="100"/>
        </p:scale>
        <p:origin x="-1062" y="-72"/>
      </p:cViewPr>
      <p:guideLst>
        <p:guide orient="horz" pos="2069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44" y="-114"/>
      </p:cViewPr>
      <p:guideLst>
        <p:guide orient="horz" pos="3222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4350" y="9782175"/>
            <a:ext cx="6070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1055348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Weekly Report  Project Management Office|  12.04.2011  |  ‹#›</a:t>
            </a:r>
            <a:endParaRPr lang="de-AT"/>
          </a:p>
        </p:txBody>
      </p:sp>
      <p:pic>
        <p:nvPicPr>
          <p:cNvPr id="23555" name="Picture 6" descr="Start 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088" y="115888"/>
            <a:ext cx="17176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36671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276225" y="4438650"/>
            <a:ext cx="6546850" cy="502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1660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76225" y="9721850"/>
            <a:ext cx="6546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95233"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Weekly Report  Project Management Office|  12.04.2011  |  ‹#›</a:t>
            </a:r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20000"/>
      </a:spcAft>
      <a:tabLst>
        <a:tab pos="2513013" algn="l"/>
      </a:tabLs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588" algn="l" rtl="0" eaLnBrk="0" fontAlgn="base" hangingPunct="0">
      <a:spcBef>
        <a:spcPct val="0"/>
      </a:spcBef>
      <a:spcAft>
        <a:spcPct val="20000"/>
      </a:spcAft>
      <a:tabLst>
        <a:tab pos="2513013" algn="l"/>
      </a:tabLs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80975" indent="-177800" algn="l" rtl="0" eaLnBrk="0" fontAlgn="base" hangingPunct="0">
      <a:spcBef>
        <a:spcPct val="0"/>
      </a:spcBef>
      <a:spcAft>
        <a:spcPct val="20000"/>
      </a:spcAft>
      <a:buChar char="•"/>
      <a:tabLst>
        <a:tab pos="2513013" algn="l"/>
      </a:tabLs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60363" indent="-177800" algn="l" rtl="0" eaLnBrk="0" fontAlgn="base" hangingPunct="0">
      <a:spcBef>
        <a:spcPct val="0"/>
      </a:spcBef>
      <a:spcAft>
        <a:spcPct val="20000"/>
      </a:spcAft>
      <a:buChar char="•"/>
      <a:tabLst>
        <a:tab pos="2513013" algn="l"/>
      </a:tabLs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539750" indent="-177800" algn="l" rtl="0" eaLnBrk="0" fontAlgn="base" hangingPunct="0">
      <a:spcBef>
        <a:spcPct val="0"/>
      </a:spcBef>
      <a:spcAft>
        <a:spcPct val="20000"/>
      </a:spcAft>
      <a:buChar char="•"/>
      <a:tabLst>
        <a:tab pos="2513013" algn="l"/>
      </a:tabLs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r-Latn-CS" dirty="0" smtClean="0">
                <a:latin typeface="Arial" charset="0"/>
              </a:rPr>
              <a:t>O</a:t>
            </a:r>
            <a:r>
              <a:rPr lang="sr-Cyrl-CS" dirty="0" smtClean="0">
                <a:latin typeface="Arial" charset="0"/>
              </a:rPr>
              <a:t>staje isto</a:t>
            </a:r>
            <a:endParaRPr lang="sr-Latn-C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r-Latn-CS" smtClean="0">
                <a:latin typeface="Arial" charset="0"/>
              </a:rPr>
              <a:t>O</a:t>
            </a:r>
            <a:r>
              <a:rPr lang="sr-Cyrl-CS" smtClean="0">
                <a:latin typeface="Arial" charset="0"/>
              </a:rPr>
              <a:t>staje isto</a:t>
            </a:r>
            <a:endParaRPr lang="sr-Latn-C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r-Latn-CS" smtClean="0">
                <a:latin typeface="Arial" charset="0"/>
              </a:rPr>
              <a:t>O</a:t>
            </a:r>
            <a:r>
              <a:rPr lang="sr-Cyrl-CS" smtClean="0">
                <a:latin typeface="Arial" charset="0"/>
              </a:rPr>
              <a:t>staje isto</a:t>
            </a:r>
            <a:endParaRPr lang="sr-Latn-C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r-Latn-CS" smtClean="0">
                <a:latin typeface="Arial" charset="0"/>
              </a:rPr>
              <a:t>O</a:t>
            </a:r>
            <a:r>
              <a:rPr lang="sr-Cyrl-CS" smtClean="0">
                <a:latin typeface="Arial" charset="0"/>
              </a:rPr>
              <a:t>staje isto</a:t>
            </a:r>
            <a:endParaRPr lang="sr-Latn-C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r-Latn-CS" smtClean="0">
                <a:latin typeface="Arial" charset="0"/>
              </a:rPr>
              <a:t>O</a:t>
            </a:r>
            <a:r>
              <a:rPr lang="sr-Cyrl-CS" smtClean="0">
                <a:latin typeface="Arial" charset="0"/>
              </a:rPr>
              <a:t>staje isto</a:t>
            </a:r>
            <a:endParaRPr lang="sr-Latn-C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r-Latn-CS" smtClean="0">
                <a:latin typeface="Arial" charset="0"/>
              </a:rPr>
              <a:t>O</a:t>
            </a:r>
            <a:r>
              <a:rPr lang="sr-Cyrl-CS" smtClean="0">
                <a:latin typeface="Arial" charset="0"/>
              </a:rPr>
              <a:t>staje isto</a:t>
            </a:r>
            <a:endParaRPr lang="sr-Latn-C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r-Latn-CS" smtClean="0">
                <a:latin typeface="Arial" charset="0"/>
              </a:rPr>
              <a:t>O</a:t>
            </a:r>
            <a:r>
              <a:rPr lang="sr-Cyrl-CS" smtClean="0">
                <a:latin typeface="Arial" charset="0"/>
              </a:rPr>
              <a:t>staje isto</a:t>
            </a:r>
            <a:endParaRPr lang="sr-Latn-C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r-Latn-CS" smtClean="0">
                <a:latin typeface="Arial" charset="0"/>
              </a:rPr>
              <a:t>O</a:t>
            </a:r>
            <a:r>
              <a:rPr lang="sr-Cyrl-CS" smtClean="0">
                <a:latin typeface="Arial" charset="0"/>
              </a:rPr>
              <a:t>staje isto</a:t>
            </a:r>
            <a:endParaRPr lang="sr-Latn-C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r-Latn-CS" smtClean="0">
                <a:latin typeface="Arial" charset="0"/>
              </a:rPr>
              <a:t>O</a:t>
            </a:r>
            <a:r>
              <a:rPr lang="sr-Cyrl-CS" smtClean="0">
                <a:latin typeface="Arial" charset="0"/>
              </a:rPr>
              <a:t>staje isto</a:t>
            </a:r>
            <a:endParaRPr lang="sr-Latn-C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tartseite_Wasserzeich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750" y="1143000"/>
            <a:ext cx="5683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0" y="1001713"/>
            <a:ext cx="9144000" cy="50800"/>
          </a:xfrm>
          <a:prstGeom prst="rect">
            <a:avLst/>
          </a:prstGeom>
          <a:solidFill>
            <a:schemeClr val="bg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de-AT">
              <a:latin typeface="Arial" pitchFamily="34" charset="0"/>
              <a:cs typeface="+mn-cs"/>
            </a:endParaRPr>
          </a:p>
        </p:txBody>
      </p:sp>
      <p:pic>
        <p:nvPicPr>
          <p:cNvPr id="6" name="Picture 16" descr="logo klein"/>
          <p:cNvPicPr>
            <a:picLocks noChangeAspect="1" noChangeArrowheads="1"/>
          </p:cNvPicPr>
          <p:nvPr/>
        </p:nvPicPr>
        <p:blipFill>
          <a:blip r:embed="rId3" cstate="print"/>
          <a:srcRect l="7042" t="29759" r="16718" b="8688"/>
          <a:stretch>
            <a:fillRect/>
          </a:stretch>
        </p:blipFill>
        <p:spPr bwMode="gray">
          <a:xfrm>
            <a:off x="6742113" y="303213"/>
            <a:ext cx="17907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HYPO_Logo_International_RGB_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638" y="211138"/>
            <a:ext cx="19081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573463"/>
            <a:ext cx="8135938" cy="1295400"/>
          </a:xfrm>
        </p:spPr>
        <p:txBody>
          <a:bodyPr tIns="90000"/>
          <a:lstStyle>
            <a:lvl4pPr marL="4763" lvl="3" indent="0">
              <a:buFontTx/>
              <a:buNone/>
              <a:defRPr/>
            </a:lvl4pPr>
          </a:lstStyle>
          <a:p>
            <a:pPr lvl="3"/>
            <a:r>
              <a:rPr lang="de-AT"/>
              <a:t>Formatvorlage des Untertitelmasters durch Klicken bearbeiten</a:t>
            </a:r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539750" y="1844675"/>
            <a:ext cx="8135938" cy="1470025"/>
          </a:xfrm>
        </p:spPr>
        <p:txBody>
          <a:bodyPr tIns="61200" bIns="0" anchor="t"/>
          <a:lstStyle>
            <a:lvl1pPr>
              <a:defRPr sz="3000"/>
            </a:lvl1pPr>
          </a:lstStyle>
          <a:p>
            <a:r>
              <a:rPr lang="de-AT"/>
              <a:t>Titelmasterformat durch Klicken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472238"/>
            <a:ext cx="80645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Weekly Report  Project Management Office|  22.11.2011  |  </a:t>
            </a:r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Weekly Report  Project Management Office|  22.11.2011  |  </a:t>
            </a:r>
            <a:endParaRPr lang="de-A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2100" y="765175"/>
            <a:ext cx="2033588" cy="5543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765175"/>
            <a:ext cx="5949950" cy="55435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Weekly Report  Project Management Office|  22.11.2011  |  </a:t>
            </a:r>
            <a:endParaRPr lang="de-A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135938" cy="7191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9750" y="1628775"/>
            <a:ext cx="8135938" cy="4679950"/>
          </a:xfrm>
        </p:spPr>
        <p:txBody>
          <a:bodyPr/>
          <a:lstStyle/>
          <a:p>
            <a:pPr lvl="0"/>
            <a:endParaRPr lang="de-AT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Weekly Report  Project Management Office|  22.11.2011  |  </a:t>
            </a:r>
            <a:endParaRPr lang="de-A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9750" y="765175"/>
            <a:ext cx="8135938" cy="5472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Hypo Alpe-Adria-Bank A.D. Beograd  |  </a:t>
            </a:r>
            <a:fld id="{4A8023BC-28A3-4E40-B5DD-47A3C6666F8D}" type="datetime1">
              <a:rPr lang="de-AT"/>
              <a:pPr>
                <a:defRPr/>
              </a:pPr>
              <a:t>17.05.2013</a:t>
            </a:fld>
            <a:r>
              <a:rPr lang="de-AT"/>
              <a:t>  |  </a:t>
            </a:r>
            <a:fld id="{0F9B3029-20CF-4A71-AED2-3FE7EC536600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Weekly Report  Project Management Office|  22.11.2011  |  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Weekly Report  Project Management Office|  22.11.2011  |  </a:t>
            </a:r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399097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1628775"/>
            <a:ext cx="3992563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Weekly Report  Project Management Office|  22.11.2011  |  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Weekly Report  Project Management Office|  22.11.2011  |  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Weekly Report  Project Management Office|  22.11.2011  |  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Weekly Report  Project Management Office|  22.11.2011  |  </a:t>
            </a:r>
            <a:endParaRPr lang="de-A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Weekly Report  Project Management Office|  22.11.2011  |  </a:t>
            </a:r>
            <a:endParaRPr lang="de-A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Weekly Report  Project Management Office|  22.11.2011  |  </a:t>
            </a:r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39750" y="6472238"/>
            <a:ext cx="81359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2400" numCol="1" anchor="b" anchorCtr="0" compatLnSpc="1">
            <a:prstTxWarp prst="textNoShape">
              <a:avLst/>
            </a:prstTxWarp>
          </a:bodyPr>
          <a:lstStyle>
            <a:lvl1pPr algn="l">
              <a:defRPr sz="7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Weekly Report  Project Management Office|  22.11.2011  |  </a:t>
            </a:r>
            <a:endParaRPr lang="de-AT" dirty="0"/>
          </a:p>
        </p:txBody>
      </p:sp>
      <p:pic>
        <p:nvPicPr>
          <p:cNvPr id="1027" name="Picture 6" descr="logo klein"/>
          <p:cNvPicPr>
            <a:picLocks noChangeAspect="1" noChangeArrowheads="1"/>
          </p:cNvPicPr>
          <p:nvPr/>
        </p:nvPicPr>
        <p:blipFill>
          <a:blip r:embed="rId15" cstate="print"/>
          <a:srcRect l="7042" t="29759" r="16718" b="8688"/>
          <a:stretch>
            <a:fillRect/>
          </a:stretch>
        </p:blipFill>
        <p:spPr bwMode="gray">
          <a:xfrm>
            <a:off x="7304088" y="160338"/>
            <a:ext cx="13938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9"/>
          <p:cNvSpPr>
            <a:spLocks noChangeArrowheads="1"/>
          </p:cNvSpPr>
          <p:nvPr/>
        </p:nvSpPr>
        <p:spPr bwMode="gray">
          <a:xfrm>
            <a:off x="0" y="641350"/>
            <a:ext cx="9144000" cy="50800"/>
          </a:xfrm>
          <a:prstGeom prst="rect">
            <a:avLst/>
          </a:prstGeom>
          <a:solidFill>
            <a:schemeClr val="bg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de-AT">
              <a:latin typeface="Arial" pitchFamily="34" charset="0"/>
              <a:cs typeface="+mn-cs"/>
            </a:endParaRP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628775"/>
            <a:ext cx="81359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612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30" name="Rectangle 13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765175"/>
            <a:ext cx="81359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1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pic>
        <p:nvPicPr>
          <p:cNvPr id="1031" name="Grafik 6" descr="HYPO_Logo_International_RGB_small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5825" y="0"/>
            <a:ext cx="19081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  <p:sldLayoutId id="2147484585" r:id="rId12"/>
    <p:sldLayoutId id="2147484587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20000"/>
        </a:spcBef>
        <a:spcAft>
          <a:spcPct val="20000"/>
        </a:spcAft>
        <a:defRPr b="1">
          <a:solidFill>
            <a:schemeClr val="tx1"/>
          </a:solidFill>
          <a:latin typeface="+mn-lt"/>
        </a:defRPr>
      </a:lvl2pPr>
      <a:lvl3pPr marL="180975" indent="-177800" algn="l" rtl="0" eaLnBrk="0" fontAlgn="base" hangingPunct="0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3pPr>
      <a:lvl4pPr marL="360363" indent="-177800" algn="l" rtl="0" eaLnBrk="0" fontAlgn="base" hangingPunct="0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4pPr>
      <a:lvl5pPr marL="539750" indent="-177800" algn="l" rtl="0" eaLnBrk="0" fontAlgn="base" hangingPunct="0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5pPr>
      <a:lvl6pPr marL="996950" indent="-177800" algn="l" rtl="0" fontAlgn="base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6pPr>
      <a:lvl7pPr marL="1454150" indent="-177800" algn="l" rtl="0" fontAlgn="base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7pPr>
      <a:lvl8pPr marL="1911350" indent="-177800" algn="l" rtl="0" fontAlgn="base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8pPr>
      <a:lvl9pPr marL="2368550" indent="-177800" algn="l" rtl="0" fontAlgn="base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po-alpe-adria.r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mailto:office@hypo-alpe-adria.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gray">
          <a:xfrm>
            <a:off x="179388" y="908050"/>
            <a:ext cx="8748712" cy="5756275"/>
          </a:xfrm>
          <a:prstGeom prst="rect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sr-Latn-C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DOPRINOS </a:t>
            </a:r>
          </a:p>
          <a:p>
            <a:pPr algn="ctr">
              <a:defRPr/>
            </a:pPr>
            <a:r>
              <a:rPr lang="sr-Latn-C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 </a:t>
            </a:r>
            <a:r>
              <a:rPr lang="sr-Latn-C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ALPE-ADRIA-BANK </a:t>
            </a:r>
            <a:r>
              <a:rPr lang="sr-Latn-C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BEOGRAD </a:t>
            </a:r>
          </a:p>
          <a:p>
            <a:pPr algn="ctr">
              <a:defRPr/>
            </a:pPr>
            <a:r>
              <a:rPr lang="sr-Latn-C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FINANSIRANJU POLJOPRIVREDE SRBIJE</a:t>
            </a:r>
          </a:p>
          <a:p>
            <a:pPr algn="ctr">
              <a:defRPr/>
            </a:pPr>
            <a:endParaRPr lang="sr-Latn-C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dirty="0">
              <a:solidFill>
                <a:schemeClr val="bg1"/>
              </a:solidFill>
            </a:endParaRPr>
          </a:p>
        </p:txBody>
      </p:sp>
      <p:pic>
        <p:nvPicPr>
          <p:cNvPr id="4099" name="Picture 2" descr="HYPO_Logo_Serbia_CMYK_small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0"/>
            <a:ext cx="17637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 descr="HypoAgroPlusKredit_vizu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3284538"/>
            <a:ext cx="477837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419872" y="6093296"/>
            <a:ext cx="215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1400" b="1"/>
              <a:t>Novi Sad, 19</a:t>
            </a:r>
            <a:r>
              <a:rPr lang="sr-Cyrl-CS" sz="1400" b="1"/>
              <a:t>.</a:t>
            </a:r>
            <a:r>
              <a:rPr lang="sr-Latn-CS" sz="1400" b="1"/>
              <a:t> maj 2013.</a:t>
            </a:r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323850" y="908050"/>
            <a:ext cx="81359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1200" rIns="0" bIns="0"/>
          <a:lstStyle/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defRPr/>
            </a:pPr>
            <a:r>
              <a:rPr lang="sr-Cyrl-CS" sz="2400" b="1" dirty="0"/>
              <a:t>POLJOPRIVREDA SRBIJE</a:t>
            </a:r>
            <a:endParaRPr lang="sr-Latn-CS" sz="2400" b="1" kern="0" dirty="0">
              <a:latin typeface="+mn-lt"/>
              <a:cs typeface="+mn-cs"/>
            </a:endParaRPr>
          </a:p>
        </p:txBody>
      </p:sp>
      <p:sp>
        <p:nvSpPr>
          <p:cNvPr id="6147" name="Rectangle 12"/>
          <p:cNvSpPr>
            <a:spLocks noChangeArrowheads="1"/>
          </p:cNvSpPr>
          <p:nvPr/>
        </p:nvSpPr>
        <p:spPr bwMode="auto">
          <a:xfrm>
            <a:off x="6156325" y="5589588"/>
            <a:ext cx="23764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200" b="1">
                <a:solidFill>
                  <a:schemeClr val="bg1"/>
                </a:solidFill>
              </a:rPr>
              <a:t>STRONG SUPPORT OF DEVELOPEMENT OF </a:t>
            </a:r>
          </a:p>
          <a:p>
            <a:r>
              <a:rPr lang="sr-Latn-CS" sz="1100">
                <a:solidFill>
                  <a:schemeClr val="bg1"/>
                </a:solidFill>
              </a:rPr>
              <a:t>the</a:t>
            </a:r>
            <a:r>
              <a:rPr lang="sr-Latn-CS" sz="1100" b="1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social community and employees</a:t>
            </a:r>
            <a:endParaRPr lang="en-GB" sz="1100" b="1">
              <a:solidFill>
                <a:schemeClr val="bg1"/>
              </a:solidFill>
            </a:endParaRPr>
          </a:p>
          <a:p>
            <a:pPr eaLnBrk="0" hangingPunct="0">
              <a:buSzPct val="85000"/>
            </a:pPr>
            <a:endParaRPr lang="sr-Latn-CS" sz="1100" b="1">
              <a:solidFill>
                <a:schemeClr val="bg1"/>
              </a:solidFill>
            </a:endParaRPr>
          </a:p>
        </p:txBody>
      </p:sp>
      <p:pic>
        <p:nvPicPr>
          <p:cNvPr id="6148" name="Picture 13" descr="HYPO_Logo_Serbia_CMYK_small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0"/>
            <a:ext cx="17637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23850" y="1484313"/>
            <a:ext cx="8280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sr-Cyrl-C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sr-Cyrl-CS" sz="1400" dirty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400" b="1" dirty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r-Latn-CS" sz="1400" b="1" dirty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ovostvorena vrednost </a:t>
            </a:r>
            <a:r>
              <a:rPr lang="sr-Latn-CS" sz="1400" b="1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400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sr-Latn-CS" sz="1400" dirty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poljoprivredi u 2012. </a:t>
            </a:r>
            <a:r>
              <a:rPr lang="sr-Latn-CS" sz="1400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godini </a:t>
            </a:r>
            <a:r>
              <a:rPr lang="sr-Latn-CS" sz="1400" dirty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iznosila je </a:t>
            </a:r>
            <a:r>
              <a:rPr lang="sr-Latn-CS" sz="1400" b="1" dirty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6 milijardi EUR</a:t>
            </a:r>
            <a:endParaRPr lang="sr-Cyrl-CS" sz="1400" b="1" dirty="0">
              <a:solidFill>
                <a:srgbClr val="013064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sr-Latn-CS" sz="1400" dirty="0">
              <a:solidFill>
                <a:srgbClr val="013064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sr-Latn-CS" sz="1400" dirty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400" b="1" dirty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Izvoz </a:t>
            </a:r>
            <a:r>
              <a:rPr lang="sr-Latn-CS" sz="1400" b="1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agrara i </a:t>
            </a:r>
            <a:r>
              <a:rPr lang="sr-Latn-CS" sz="1400" b="1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prerađivačke </a:t>
            </a:r>
            <a:r>
              <a:rPr lang="sr-Latn-CS" sz="1400" b="1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industrije </a:t>
            </a:r>
            <a:r>
              <a:rPr lang="sr-Latn-CS" sz="1400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sr-Latn-CS" sz="1400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2012. </a:t>
            </a:r>
            <a:r>
              <a:rPr lang="sr-Latn-CS" sz="1400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godini dostigao </a:t>
            </a:r>
            <a:r>
              <a:rPr lang="sr-Latn-CS" sz="1400" dirty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je  </a:t>
            </a:r>
            <a:r>
              <a:rPr lang="sr-Latn-CS" sz="1400" b="1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1.93 </a:t>
            </a:r>
            <a:r>
              <a:rPr lang="sr-Latn-CS" sz="1400" b="1" dirty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milijardi </a:t>
            </a:r>
            <a:r>
              <a:rPr lang="sr-Latn-CS" sz="1400" b="1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EUR</a:t>
            </a:r>
            <a:endParaRPr lang="sr-Cyrl-CS" sz="1400" b="1" dirty="0">
              <a:solidFill>
                <a:srgbClr val="013064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sr-Latn-CS" sz="1400" dirty="0">
              <a:solidFill>
                <a:srgbClr val="013064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sr-Latn-CS" sz="1400" b="1" dirty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400" b="1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Agrar doprinosi </a:t>
            </a:r>
            <a:r>
              <a:rPr lang="sr-Latn-CS" sz="1400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sa više od</a:t>
            </a:r>
            <a:r>
              <a:rPr lang="sr-Latn-CS" sz="1400" b="1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sr-Latn-CS" sz="1400" b="1" dirty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sr-Latn-CS" sz="1400" b="1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BDP-u </a:t>
            </a:r>
            <a:r>
              <a:rPr lang="sr-Latn-CS" sz="1400" b="1" dirty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Srbije </a:t>
            </a:r>
            <a:endParaRPr lang="sr-Latn-CS" sz="1400" b="1" dirty="0" smtClean="0">
              <a:solidFill>
                <a:srgbClr val="013064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sr-Latn-CS" sz="1400" b="1" dirty="0" smtClean="0">
              <a:solidFill>
                <a:srgbClr val="013064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sr-Latn-CS" sz="1400" b="1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 Poljoprivreda učestvuje </a:t>
            </a:r>
            <a:r>
              <a:rPr lang="sr-Latn-CS" sz="1400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sa </a:t>
            </a:r>
            <a:r>
              <a:rPr lang="sr-Latn-CS" sz="1400" b="1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400" b="1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20% </a:t>
            </a:r>
            <a:r>
              <a:rPr lang="sr-Latn-CS" sz="1400" b="1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u ukupnom izvozu Srbije </a:t>
            </a:r>
            <a:endParaRPr lang="sr-Cyrl-CS" sz="1400" b="1" dirty="0">
              <a:solidFill>
                <a:srgbClr val="013064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sr-Latn-CS" sz="1400" dirty="0">
              <a:solidFill>
                <a:srgbClr val="013064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sr-Latn-CS" sz="1400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400" b="1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Nizak nivo učešća agrarnog  budžeta </a:t>
            </a:r>
            <a:r>
              <a:rPr lang="sr-Latn-CS" sz="1400" b="1" dirty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u ukupnom budžetu </a:t>
            </a:r>
            <a:r>
              <a:rPr lang="sr-Latn-CS" sz="1400" b="1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400" dirty="0" smtClean="0">
                <a:solidFill>
                  <a:srgbClr val="013064"/>
                </a:solidFill>
                <a:latin typeface="Arial" pitchFamily="34" charset="0"/>
                <a:cs typeface="Arial" pitchFamily="34" charset="0"/>
              </a:rPr>
              <a:t>Republike Srbije</a:t>
            </a:r>
            <a:endParaRPr lang="sr-Latn-CS" sz="1400" dirty="0">
              <a:solidFill>
                <a:srgbClr val="013064"/>
              </a:solidFill>
              <a:latin typeface="Arial" pitchFamily="34" charset="0"/>
              <a:cs typeface="Arial" pitchFamily="34" charset="0"/>
            </a:endParaRPr>
          </a:p>
          <a:p>
            <a:pPr marL="538163" indent="-182563">
              <a:defRPr/>
            </a:pPr>
            <a:endParaRPr lang="sr-Cyrl-C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93096"/>
            <a:ext cx="37433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900113" y="4005263"/>
            <a:ext cx="2549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1000" i="1" dirty="0">
                <a:solidFill>
                  <a:srgbClr val="00437A"/>
                </a:solidFill>
              </a:rPr>
              <a:t>O</a:t>
            </a:r>
            <a:r>
              <a:rPr lang="sr-Cyrl-CS" sz="1000" i="1" dirty="0">
                <a:solidFill>
                  <a:srgbClr val="00437A"/>
                </a:solidFill>
              </a:rPr>
              <a:t>stvareni planirani nivo agr</a:t>
            </a:r>
            <a:r>
              <a:rPr lang="sr-Latn-CS" sz="1000" i="1" dirty="0">
                <a:solidFill>
                  <a:srgbClr val="00437A"/>
                </a:solidFill>
              </a:rPr>
              <a:t>arnog </a:t>
            </a:r>
            <a:r>
              <a:rPr lang="sr-Cyrl-CS" sz="1000" i="1" dirty="0">
                <a:solidFill>
                  <a:srgbClr val="00437A"/>
                </a:solidFill>
              </a:rPr>
              <a:t>bud</a:t>
            </a:r>
            <a:r>
              <a:rPr lang="sr-Latn-CS" sz="1000" i="1" dirty="0">
                <a:solidFill>
                  <a:srgbClr val="00437A"/>
                </a:solidFill>
              </a:rPr>
              <a:t>žeta</a:t>
            </a:r>
            <a:endParaRPr lang="en-US" sz="1600" i="1" dirty="0">
              <a:solidFill>
                <a:srgbClr val="00437A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221088"/>
            <a:ext cx="3600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148064" y="3933056"/>
            <a:ext cx="3384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1000" i="1" dirty="0"/>
              <a:t>Spoljnotrgovinska razmena </a:t>
            </a:r>
            <a:r>
              <a:rPr lang="sr-Latn-CS" sz="1000" i="1" dirty="0" smtClean="0"/>
              <a:t>proizvo</a:t>
            </a:r>
            <a:r>
              <a:rPr lang="en-US" sz="1000" i="1" dirty="0" smtClean="0"/>
              <a:t>d</a:t>
            </a:r>
            <a:r>
              <a:rPr lang="sr-Latn-CS" sz="1000" i="1" dirty="0" smtClean="0"/>
              <a:t>a </a:t>
            </a:r>
            <a:r>
              <a:rPr lang="sr-Latn-CS" sz="1000" i="1" dirty="0"/>
              <a:t>poljoprivrede i prehrambene industrije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323850" y="908050"/>
            <a:ext cx="81359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1200" rIns="0" bIns="0"/>
          <a:lstStyle/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defRPr/>
            </a:pPr>
            <a:r>
              <a:rPr lang="sr-Latn-CS" sz="2400" b="1" dirty="0"/>
              <a:t>PRVI REZULTATI POPISA POLJOPRIVREDE SRBIJE </a:t>
            </a:r>
            <a:endParaRPr lang="sr-Latn-CS" sz="2400" b="1" kern="0" dirty="0">
              <a:latin typeface="+mn-lt"/>
              <a:cs typeface="+mn-cs"/>
            </a:endParaRPr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6156325" y="5589588"/>
            <a:ext cx="23764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200" b="1">
                <a:solidFill>
                  <a:schemeClr val="bg1"/>
                </a:solidFill>
              </a:rPr>
              <a:t>STRONG SUPPORT OF DEVELOPEMENT OF </a:t>
            </a:r>
          </a:p>
          <a:p>
            <a:r>
              <a:rPr lang="sr-Latn-CS" sz="1100">
                <a:solidFill>
                  <a:schemeClr val="bg1"/>
                </a:solidFill>
              </a:rPr>
              <a:t>the</a:t>
            </a:r>
            <a:r>
              <a:rPr lang="sr-Latn-CS" sz="1100" b="1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social community and employees</a:t>
            </a:r>
            <a:endParaRPr lang="en-GB" sz="1100" b="1">
              <a:solidFill>
                <a:schemeClr val="bg1"/>
              </a:solidFill>
            </a:endParaRPr>
          </a:p>
          <a:p>
            <a:pPr eaLnBrk="0" hangingPunct="0">
              <a:buSzPct val="85000"/>
            </a:pPr>
            <a:endParaRPr lang="sr-Latn-CS" sz="1100" b="1">
              <a:solidFill>
                <a:schemeClr val="bg1"/>
              </a:solidFill>
            </a:endParaRPr>
          </a:p>
        </p:txBody>
      </p:sp>
      <p:pic>
        <p:nvPicPr>
          <p:cNvPr id="5124" name="Picture 13" descr="HYPO_Logo_Serbia_CMYK_small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0"/>
            <a:ext cx="17637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67544" y="1484313"/>
            <a:ext cx="8496944" cy="394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sr-Cyrl-C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Wingdings" pitchFamily="2" charset="2"/>
              <a:buChar char="Ø"/>
              <a:defRPr/>
            </a:pPr>
            <a:r>
              <a:rPr lang="sr-Cyrl-C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hr-H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kupan </a:t>
            </a:r>
            <a:r>
              <a:rPr lang="hr-H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broj poljoprivrednih </a:t>
            </a:r>
            <a:r>
              <a:rPr lang="hr-H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gazdinstava je 631.122</a:t>
            </a:r>
            <a:r>
              <a:rPr lang="sr-Cyrl-C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rezultati Popisa poljoprivede Srbije </a:t>
            </a:r>
            <a:r>
              <a:rPr lang="hr-H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2012</a:t>
            </a:r>
            <a:r>
              <a:rPr lang="sr-Cyrl-C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i to</a:t>
            </a:r>
            <a:r>
              <a:rPr lang="sr-Cyrl-C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sr-Latn-CS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defRPr/>
            </a:pPr>
            <a:endParaRPr lang="sr-Cyrl-C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8163" indent="-182563">
              <a:buFont typeface="Arial" pitchFamily="34" charset="0"/>
              <a:buChar char="•"/>
              <a:defRPr/>
            </a:pPr>
            <a:r>
              <a:rPr lang="hr-H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628.555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porodična poljoprivredna </a:t>
            </a:r>
            <a:r>
              <a:rPr lang="hr-HR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gazdinstv</a:t>
            </a:r>
            <a:r>
              <a:rPr lang="sr-Cyrl-C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pPr marL="538163" indent="-182563">
              <a:buFont typeface="Arial" pitchFamily="34" charset="0"/>
              <a:buChar char="•"/>
              <a:defRPr/>
            </a:pPr>
            <a:r>
              <a:rPr lang="hr-H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2.567</a:t>
            </a:r>
            <a:r>
              <a:rPr lang="hr-H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gazdinstava 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pravnih lica i preduzetnika</a:t>
            </a:r>
            <a:endParaRPr lang="sr-Cyrl-C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8163" indent="-182563">
              <a:buFont typeface="Arial" pitchFamily="34" charset="0"/>
              <a:buChar char="•"/>
              <a:defRPr/>
            </a:pPr>
            <a:endParaRPr lang="sr-Cyrl-C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Wingdings" pitchFamily="2" charset="2"/>
              <a:buChar char="Ø"/>
              <a:defRPr/>
            </a:pPr>
            <a:r>
              <a:rPr lang="hr-H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Ukupna površina korišćenog poljoprivrednog zemljišta 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 teritoriji</a:t>
            </a:r>
            <a:r>
              <a:rPr lang="sr-Cyrl-C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Republike </a:t>
            </a:r>
            <a:r>
              <a:rPr lang="hr-H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Srbije </a:t>
            </a:r>
            <a:r>
              <a:rPr lang="sr-Cyrl-C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3.355.859 ha</a:t>
            </a:r>
            <a:endParaRPr lang="sr-Cyrl-CS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defRPr/>
            </a:pPr>
            <a:endParaRPr lang="sr-Cyrl-CS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Wingdings" pitchFamily="2" charset="2"/>
              <a:buChar char="Ø"/>
              <a:defRPr/>
            </a:pPr>
            <a:r>
              <a:rPr lang="hr-H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Stočni fond </a:t>
            </a:r>
            <a:r>
              <a:rPr lang="hr-H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Srbije</a:t>
            </a:r>
            <a:r>
              <a:rPr lang="hr-H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hr-HR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Tx/>
              <a:buBlip>
                <a:blip r:embed="rId4"/>
              </a:buBlip>
              <a:defRPr/>
            </a:pPr>
            <a:endParaRPr lang="hr-HR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8163" lvl="4" indent="-182563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Arial" charset="0"/>
              <a:buChar char="•"/>
              <a:defRPr/>
            </a:pP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908.990 goveda</a:t>
            </a:r>
          </a:p>
          <a:p>
            <a:pPr marL="538163" lvl="4" indent="-182563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Arial" charset="0"/>
              <a:buChar char="•"/>
              <a:defRPr/>
            </a:pP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3.403.288 svinja </a:t>
            </a:r>
          </a:p>
          <a:p>
            <a:pPr marL="538163" lvl="4" indent="-182563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Arial" charset="0"/>
              <a:buChar char="•"/>
              <a:defRPr/>
            </a:pP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1.729.278 ovaca </a:t>
            </a:r>
          </a:p>
          <a:p>
            <a:pPr marL="538163" lvl="4" indent="-182563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Arial" charset="0"/>
              <a:buChar char="•"/>
              <a:defRPr/>
            </a:pP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235.576 koza </a:t>
            </a:r>
          </a:p>
          <a:p>
            <a:pPr marL="538163" lvl="4" indent="-182563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Arial" charset="0"/>
              <a:buChar char="•"/>
              <a:defRPr/>
            </a:pPr>
            <a:r>
              <a:rPr lang="sr-Cyrl-C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26.627.308 živine</a:t>
            </a:r>
          </a:p>
          <a:p>
            <a:pPr marL="538163" lvl="4" indent="-182563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Arial" charset="0"/>
              <a:buChar char="•"/>
              <a:defRPr/>
            </a:pP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673.651 pčelinjih društva </a:t>
            </a:r>
            <a:endParaRPr lang="sr-Cyrl-C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8163" lvl="4" indent="-182563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Arial" charset="0"/>
              <a:buChar char="•"/>
              <a:defRPr/>
            </a:pPr>
            <a:endParaRPr lang="sr-Cyrl-C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82563" lvl="4" indent="-182563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Ø"/>
              <a:defRPr/>
            </a:pPr>
            <a:r>
              <a:rPr lang="hr-H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Poljoprivredna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gazdinstva na teritoriji Srbije </a:t>
            </a:r>
            <a:r>
              <a:rPr lang="hr-HR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poseduju</a:t>
            </a:r>
            <a:r>
              <a:rPr lang="hr-H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ukupno 408.734 dvoosovinska traktora </a:t>
            </a:r>
            <a:r>
              <a:rPr lang="hr-H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323850" y="908050"/>
            <a:ext cx="81359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1200" rIns="0" bIns="0"/>
          <a:lstStyle/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defRPr/>
            </a:pPr>
            <a:r>
              <a:rPr lang="sr-Latn-CS" sz="2400" b="1" dirty="0"/>
              <a:t>FINANSIRANJE POLJOPRIVREDE SRBIJE</a:t>
            </a:r>
            <a:endParaRPr lang="sr-Latn-CS" sz="2400" b="1" kern="0" dirty="0">
              <a:latin typeface="+mn-lt"/>
              <a:cs typeface="+mn-cs"/>
            </a:endParaRPr>
          </a:p>
        </p:txBody>
      </p:sp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6156325" y="5589588"/>
            <a:ext cx="23764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200" b="1">
                <a:solidFill>
                  <a:schemeClr val="bg1"/>
                </a:solidFill>
              </a:rPr>
              <a:t>STRONG SUPPORT OF DEVELOPEMENT OF </a:t>
            </a:r>
          </a:p>
          <a:p>
            <a:r>
              <a:rPr lang="sr-Latn-CS" sz="1100">
                <a:solidFill>
                  <a:schemeClr val="bg1"/>
                </a:solidFill>
              </a:rPr>
              <a:t>the</a:t>
            </a:r>
            <a:r>
              <a:rPr lang="sr-Latn-CS" sz="1100" b="1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social community and employees</a:t>
            </a:r>
            <a:endParaRPr lang="en-GB" sz="1100" b="1">
              <a:solidFill>
                <a:schemeClr val="bg1"/>
              </a:solidFill>
            </a:endParaRPr>
          </a:p>
          <a:p>
            <a:pPr eaLnBrk="0" hangingPunct="0">
              <a:buSzPct val="85000"/>
            </a:pPr>
            <a:endParaRPr lang="sr-Latn-CS" sz="1100" b="1">
              <a:solidFill>
                <a:schemeClr val="bg1"/>
              </a:solidFill>
            </a:endParaRPr>
          </a:p>
        </p:txBody>
      </p:sp>
      <p:pic>
        <p:nvPicPr>
          <p:cNvPr id="7172" name="Picture 13" descr="HYPO_Logo_Serbia_CMYK_small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0"/>
            <a:ext cx="17637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3850" y="1968500"/>
            <a:ext cx="3960813" cy="378565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endParaRPr lang="sr-Cyrl-CS" sz="1400" dirty="0">
              <a:solidFill>
                <a:schemeClr val="bg1"/>
              </a:solidFill>
            </a:endParaRPr>
          </a:p>
          <a:p>
            <a:pPr lvl="1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</a:pPr>
            <a:endParaRPr lang="sr-Cyrl-CS" sz="1600" b="1" dirty="0">
              <a:solidFill>
                <a:schemeClr val="bg1"/>
              </a:solidFill>
            </a:endParaRPr>
          </a:p>
          <a:p>
            <a:endParaRPr lang="sr-Latn-CS" sz="14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sz="1400" b="1" dirty="0">
                <a:solidFill>
                  <a:schemeClr val="bg1"/>
                </a:solidFill>
              </a:rPr>
              <a:t>600 mio EUR </a:t>
            </a:r>
            <a:r>
              <a:rPr lang="sr-Latn-CS" sz="1400" dirty="0">
                <a:solidFill>
                  <a:schemeClr val="bg1"/>
                </a:solidFill>
              </a:rPr>
              <a:t>–plasirano pravnim licima </a:t>
            </a:r>
            <a:endParaRPr lang="sr-Latn-CS" sz="1400" dirty="0" smtClean="0">
              <a:solidFill>
                <a:schemeClr val="bg1"/>
              </a:solidFill>
            </a:endParaRPr>
          </a:p>
          <a:p>
            <a:pPr algn="just"/>
            <a:r>
              <a:rPr lang="sr-Latn-CS" sz="1400" dirty="0" smtClean="0">
                <a:solidFill>
                  <a:schemeClr val="bg1"/>
                </a:solidFill>
              </a:rPr>
              <a:t>   iz </a:t>
            </a:r>
            <a:r>
              <a:rPr lang="sr-Latn-CS" sz="1400" dirty="0">
                <a:solidFill>
                  <a:schemeClr val="bg1"/>
                </a:solidFill>
              </a:rPr>
              <a:t>sektora </a:t>
            </a:r>
            <a:r>
              <a:rPr lang="sr-Latn-CS" sz="1400" dirty="0" smtClean="0">
                <a:solidFill>
                  <a:schemeClr val="bg1"/>
                </a:solidFill>
              </a:rPr>
              <a:t>poljoprivrede u 2012</a:t>
            </a:r>
            <a:r>
              <a:rPr lang="sr-Latn-CS" sz="1400" dirty="0" smtClean="0">
                <a:solidFill>
                  <a:schemeClr val="bg1"/>
                </a:solidFill>
              </a:rPr>
              <a:t>. godini </a:t>
            </a:r>
            <a:endParaRPr lang="sr-Latn-CS" sz="1400" dirty="0" smtClean="0">
              <a:solidFill>
                <a:schemeClr val="bg1"/>
              </a:solidFill>
            </a:endParaRPr>
          </a:p>
          <a:p>
            <a:pPr algn="just"/>
            <a:r>
              <a:rPr lang="sr-Latn-CS" sz="1400" dirty="0" smtClean="0">
                <a:solidFill>
                  <a:schemeClr val="bg1"/>
                </a:solidFill>
              </a:rPr>
              <a:t>  (Bilten </a:t>
            </a:r>
            <a:r>
              <a:rPr lang="sr-Latn-CS" sz="1400" dirty="0">
                <a:solidFill>
                  <a:schemeClr val="bg1"/>
                </a:solidFill>
              </a:rPr>
              <a:t>NBS, mart 2013)</a:t>
            </a:r>
            <a:endParaRPr lang="sr-Cyrl-CS" sz="1400" b="1" dirty="0">
              <a:solidFill>
                <a:schemeClr val="bg1"/>
              </a:solidFill>
            </a:endParaRPr>
          </a:p>
          <a:p>
            <a:pPr algn="just"/>
            <a:endParaRPr lang="sr-Latn-CS" sz="14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hr-HR" sz="1400" b="1" dirty="0">
                <a:solidFill>
                  <a:schemeClr val="bg1"/>
                </a:solidFill>
              </a:rPr>
              <a:t>39.707 individualnih registrovanih </a:t>
            </a:r>
            <a:endParaRPr lang="hr-HR" sz="1400" b="1" dirty="0" smtClean="0">
              <a:solidFill>
                <a:schemeClr val="bg1"/>
              </a:solidFill>
            </a:endParaRPr>
          </a:p>
          <a:p>
            <a:pPr algn="just"/>
            <a:r>
              <a:rPr lang="hr-HR" sz="1400" b="1" dirty="0" smtClean="0">
                <a:solidFill>
                  <a:schemeClr val="bg1"/>
                </a:solidFill>
              </a:rPr>
              <a:t>   poljoprivredih </a:t>
            </a:r>
            <a:r>
              <a:rPr lang="hr-HR" sz="1400" b="1" dirty="0">
                <a:solidFill>
                  <a:schemeClr val="bg1"/>
                </a:solidFill>
              </a:rPr>
              <a:t>proizvođača</a:t>
            </a:r>
            <a:r>
              <a:rPr lang="hr-HR" sz="1400" dirty="0">
                <a:solidFill>
                  <a:schemeClr val="bg1"/>
                </a:solidFill>
              </a:rPr>
              <a:t>  - </a:t>
            </a:r>
            <a:r>
              <a:rPr lang="hr-HR" sz="1400" dirty="0" smtClean="0">
                <a:solidFill>
                  <a:schemeClr val="bg1"/>
                </a:solidFill>
              </a:rPr>
              <a:t> bili </a:t>
            </a:r>
          </a:p>
          <a:p>
            <a:pPr algn="just"/>
            <a:r>
              <a:rPr lang="hr-HR" sz="1400" dirty="0" smtClean="0">
                <a:solidFill>
                  <a:schemeClr val="bg1"/>
                </a:solidFill>
              </a:rPr>
              <a:t>   su </a:t>
            </a:r>
            <a:r>
              <a:rPr lang="hr-HR" sz="1400" dirty="0" smtClean="0">
                <a:solidFill>
                  <a:schemeClr val="bg1"/>
                </a:solidFill>
              </a:rPr>
              <a:t>korisnici </a:t>
            </a:r>
            <a:r>
              <a:rPr lang="hr-HR" sz="1400" dirty="0">
                <a:solidFill>
                  <a:schemeClr val="bg1"/>
                </a:solidFill>
              </a:rPr>
              <a:t>kredita u </a:t>
            </a:r>
            <a:r>
              <a:rPr lang="hr-HR" sz="1400" dirty="0" smtClean="0">
                <a:solidFill>
                  <a:schemeClr val="bg1"/>
                </a:solidFill>
              </a:rPr>
              <a:t> 2012</a:t>
            </a:r>
            <a:r>
              <a:rPr lang="hr-HR" sz="1400" dirty="0">
                <a:solidFill>
                  <a:schemeClr val="bg1"/>
                </a:solidFill>
              </a:rPr>
              <a:t>. godini </a:t>
            </a:r>
            <a:endParaRPr lang="hr-HR" sz="1400" dirty="0" smtClean="0">
              <a:solidFill>
                <a:schemeClr val="bg1"/>
              </a:solidFill>
            </a:endParaRPr>
          </a:p>
          <a:p>
            <a:pPr algn="just"/>
            <a:r>
              <a:rPr lang="hr-HR" sz="1400" dirty="0" smtClean="0">
                <a:solidFill>
                  <a:schemeClr val="bg1"/>
                </a:solidFill>
              </a:rPr>
              <a:t>   (</a:t>
            </a:r>
            <a:r>
              <a:rPr lang="hr-HR" sz="1400" dirty="0">
                <a:solidFill>
                  <a:schemeClr val="bg1"/>
                </a:solidFill>
              </a:rPr>
              <a:t>podaci NBS)</a:t>
            </a:r>
            <a:endParaRPr lang="sr-Cyrl-CS" sz="1400" b="1" dirty="0">
              <a:solidFill>
                <a:schemeClr val="bg1"/>
              </a:solidFill>
            </a:endParaRPr>
          </a:p>
          <a:p>
            <a:pPr algn="just"/>
            <a:endParaRPr lang="sr-Latn-CS" sz="14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sz="1400" b="1" dirty="0" smtClean="0">
                <a:solidFill>
                  <a:schemeClr val="bg1"/>
                </a:solidFill>
              </a:rPr>
              <a:t> Značajno </a:t>
            </a:r>
            <a:r>
              <a:rPr lang="hr-HR" sz="1400" b="1" dirty="0" smtClean="0">
                <a:solidFill>
                  <a:schemeClr val="bg1"/>
                </a:solidFill>
              </a:rPr>
              <a:t>tržišno </a:t>
            </a:r>
            <a:r>
              <a:rPr lang="hr-HR" sz="1400" b="1" dirty="0">
                <a:solidFill>
                  <a:schemeClr val="bg1"/>
                </a:solidFill>
              </a:rPr>
              <a:t>učešće Hypo banke </a:t>
            </a:r>
            <a:endParaRPr lang="hr-HR" sz="1400" b="1" dirty="0" smtClean="0">
              <a:solidFill>
                <a:schemeClr val="bg1"/>
              </a:solidFill>
            </a:endParaRPr>
          </a:p>
          <a:p>
            <a:pPr algn="just"/>
            <a:r>
              <a:rPr lang="hr-HR" sz="1400" b="1" dirty="0" smtClean="0">
                <a:solidFill>
                  <a:schemeClr val="bg1"/>
                </a:solidFill>
              </a:rPr>
              <a:t>    </a:t>
            </a:r>
            <a:r>
              <a:rPr lang="hr-HR" sz="1400" dirty="0" smtClean="0">
                <a:solidFill>
                  <a:schemeClr val="bg1"/>
                </a:solidFill>
              </a:rPr>
              <a:t>u </a:t>
            </a:r>
            <a:r>
              <a:rPr lang="hr-HR" sz="1400" dirty="0">
                <a:solidFill>
                  <a:schemeClr val="bg1"/>
                </a:solidFill>
              </a:rPr>
              <a:t>kreditiranju poljoprivrede Srbije</a:t>
            </a:r>
            <a:endParaRPr lang="sr-Cyrl-CS" sz="1400" b="1" dirty="0">
              <a:solidFill>
                <a:schemeClr val="bg1"/>
              </a:solidFill>
            </a:endParaRPr>
          </a:p>
          <a:p>
            <a:endParaRPr lang="sr-Latn-CS" sz="1400" dirty="0">
              <a:solidFill>
                <a:schemeClr val="bg1"/>
              </a:solidFill>
            </a:endParaRPr>
          </a:p>
          <a:p>
            <a:endParaRPr lang="sr-Latn-CS" sz="1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sr-Cyrl-CS" sz="1400" dirty="0">
              <a:solidFill>
                <a:schemeClr val="bg1"/>
              </a:solidFill>
            </a:endParaRP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852738"/>
            <a:ext cx="403225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323850" y="908050"/>
            <a:ext cx="81359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1200" rIns="0" bIns="0"/>
          <a:lstStyle/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defRPr/>
            </a:pPr>
            <a:r>
              <a:rPr lang="sr-Latn-CS" sz="2400" b="1" dirty="0"/>
              <a:t>HYPO BANKA UZ POLJOPRIVREDU SRBIJE</a:t>
            </a:r>
            <a:endParaRPr lang="sr-Latn-CS" sz="2400" b="1" kern="0" dirty="0">
              <a:latin typeface="+mn-lt"/>
              <a:cs typeface="+mn-cs"/>
            </a:endParaRPr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6156325" y="5589588"/>
            <a:ext cx="23764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200" b="1">
                <a:solidFill>
                  <a:schemeClr val="bg1"/>
                </a:solidFill>
              </a:rPr>
              <a:t>STRONG SUPPORT OF DEVELOPEMENT OF </a:t>
            </a:r>
          </a:p>
          <a:p>
            <a:r>
              <a:rPr lang="sr-Latn-CS" sz="1100">
                <a:solidFill>
                  <a:schemeClr val="bg1"/>
                </a:solidFill>
              </a:rPr>
              <a:t>the</a:t>
            </a:r>
            <a:r>
              <a:rPr lang="sr-Latn-CS" sz="1100" b="1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social community and employees</a:t>
            </a:r>
            <a:endParaRPr lang="en-GB" sz="1100" b="1">
              <a:solidFill>
                <a:schemeClr val="bg1"/>
              </a:solidFill>
            </a:endParaRPr>
          </a:p>
          <a:p>
            <a:pPr eaLnBrk="0" hangingPunct="0">
              <a:buSzPct val="85000"/>
            </a:pPr>
            <a:endParaRPr lang="sr-Latn-CS" sz="1100" b="1">
              <a:solidFill>
                <a:schemeClr val="bg1"/>
              </a:solidFill>
            </a:endParaRPr>
          </a:p>
        </p:txBody>
      </p:sp>
      <p:pic>
        <p:nvPicPr>
          <p:cNvPr id="8196" name="Picture 13" descr="HYPO_Logo_Serbia_CMYK_small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0"/>
            <a:ext cx="17637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95536" y="1544638"/>
            <a:ext cx="705618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182563"/>
            <a:endParaRPr lang="sr-Cyrl-CS" sz="1400" dirty="0" smtClean="0">
              <a:solidFill>
                <a:srgbClr val="002060"/>
              </a:solidFill>
            </a:endParaRPr>
          </a:p>
          <a:p>
            <a:pPr marL="538163" indent="-182563" algn="just"/>
            <a:endParaRPr lang="sr-Cyrl-CS" sz="1400" b="1" dirty="0">
              <a:solidFill>
                <a:srgbClr val="002060"/>
              </a:solidFill>
            </a:endParaRPr>
          </a:p>
          <a:p>
            <a:pPr marL="182563" lvl="1" indent="-182563" algn="just">
              <a:buFont typeface="Wingdings" pitchFamily="2" charset="2"/>
              <a:buChar char="Ø"/>
            </a:pPr>
            <a:r>
              <a:rPr lang="hr-HR" sz="1400" b="1" dirty="0" smtClean="0">
                <a:solidFill>
                  <a:srgbClr val="002060"/>
                </a:solidFill>
              </a:rPr>
              <a:t>Hypo banka uspešno kreditira poljoprivredu Srbije od 2004. godine</a:t>
            </a:r>
          </a:p>
          <a:p>
            <a:pPr marL="182563" lvl="1" indent="-182563" algn="just"/>
            <a:endParaRPr lang="hr-HR" sz="1400" dirty="0" smtClean="0">
              <a:solidFill>
                <a:srgbClr val="002060"/>
              </a:solidFill>
            </a:endParaRPr>
          </a:p>
          <a:p>
            <a:pPr marL="182563" lvl="1" indent="-182563" algn="just">
              <a:buFont typeface="Wingdings" pitchFamily="2" charset="2"/>
              <a:buChar char="Ø"/>
            </a:pPr>
            <a:r>
              <a:rPr lang="hr-HR" sz="1400" dirty="0" smtClean="0">
                <a:solidFill>
                  <a:srgbClr val="002060"/>
                </a:solidFill>
              </a:rPr>
              <a:t>Svake </a:t>
            </a:r>
            <a:r>
              <a:rPr lang="hr-HR" sz="1400" dirty="0">
                <a:solidFill>
                  <a:srgbClr val="002060"/>
                </a:solidFill>
              </a:rPr>
              <a:t>godine Hypo banka </a:t>
            </a:r>
            <a:r>
              <a:rPr lang="hr-HR" sz="1400" b="1" dirty="0">
                <a:solidFill>
                  <a:srgbClr val="002060"/>
                </a:solidFill>
              </a:rPr>
              <a:t>povećava broj zadovoljnih agro-klijenata </a:t>
            </a:r>
          </a:p>
          <a:p>
            <a:pPr marL="182563" lvl="1" indent="-182563" algn="just"/>
            <a:endParaRPr lang="hr-HR" sz="1400" dirty="0">
              <a:solidFill>
                <a:srgbClr val="002060"/>
              </a:solidFill>
            </a:endParaRPr>
          </a:p>
          <a:p>
            <a:pPr marL="182563" lvl="1" indent="-182563" algn="just">
              <a:buFont typeface="Wingdings" pitchFamily="2" charset="2"/>
              <a:buChar char="Ø"/>
            </a:pPr>
            <a:r>
              <a:rPr lang="hr-HR" sz="1400" b="1" dirty="0">
                <a:solidFill>
                  <a:srgbClr val="002060"/>
                </a:solidFill>
              </a:rPr>
              <a:t>Sredstva koja je Hypo banka plasirala u oblasti agrara značajno su doprinela </a:t>
            </a:r>
            <a:r>
              <a:rPr lang="hr-HR" sz="1400" dirty="0">
                <a:solidFill>
                  <a:srgbClr val="002060"/>
                </a:solidFill>
              </a:rPr>
              <a:t>da danas preduzeća i registrovana poljoprivredna gazdinstva </a:t>
            </a:r>
            <a:r>
              <a:rPr lang="hr-HR" sz="1400" b="1" dirty="0">
                <a:solidFill>
                  <a:srgbClr val="002060"/>
                </a:solidFill>
              </a:rPr>
              <a:t>podignu svoju produktivnost i budu vodeći robni proizvođači i izvoznici</a:t>
            </a:r>
          </a:p>
          <a:p>
            <a:pPr marL="182563" lvl="1" indent="-182563" algn="just">
              <a:buFont typeface="Wingdings" pitchFamily="2" charset="2"/>
              <a:buChar char="Ø"/>
            </a:pPr>
            <a:endParaRPr lang="hr-HR" sz="1400" dirty="0">
              <a:solidFill>
                <a:srgbClr val="002060"/>
              </a:solidFill>
            </a:endParaRPr>
          </a:p>
          <a:p>
            <a:pPr marL="182563" lvl="1" indent="-182563" algn="just">
              <a:buFont typeface="Wingdings" pitchFamily="2" charset="2"/>
              <a:buChar char="Ø"/>
            </a:pPr>
            <a:r>
              <a:rPr lang="hr-HR" sz="1400" dirty="0">
                <a:solidFill>
                  <a:srgbClr val="002060"/>
                </a:solidFill>
              </a:rPr>
              <a:t>Hypo banka je </a:t>
            </a:r>
            <a:r>
              <a:rPr lang="hr-HR" sz="1400" b="1" dirty="0">
                <a:solidFill>
                  <a:srgbClr val="002060"/>
                </a:solidFill>
              </a:rPr>
              <a:t>potpisnik  </a:t>
            </a:r>
            <a:r>
              <a:rPr lang="vi-VN" sz="1400" b="1" dirty="0">
                <a:solidFill>
                  <a:srgbClr val="002060"/>
                </a:solidFill>
              </a:rPr>
              <a:t>Ugovora o regulisanju</a:t>
            </a:r>
            <a:endParaRPr lang="sr-Latn-CS" sz="1400" b="1" dirty="0">
              <a:solidFill>
                <a:srgbClr val="002060"/>
              </a:solidFill>
            </a:endParaRPr>
          </a:p>
          <a:p>
            <a:pPr marL="182563" lvl="1" indent="-182563" algn="just"/>
            <a:r>
              <a:rPr lang="sr-Latn-CS" sz="1400" b="1" dirty="0">
                <a:solidFill>
                  <a:srgbClr val="002060"/>
                </a:solidFill>
              </a:rPr>
              <a:t>   </a:t>
            </a:r>
            <a:r>
              <a:rPr lang="vi-VN" sz="1400" b="1" dirty="0">
                <a:solidFill>
                  <a:srgbClr val="002060"/>
                </a:solidFill>
              </a:rPr>
              <a:t>međusobnih</a:t>
            </a:r>
            <a:r>
              <a:rPr lang="sr-Latn-CS" sz="1400" b="1" dirty="0">
                <a:solidFill>
                  <a:srgbClr val="002060"/>
                </a:solidFill>
              </a:rPr>
              <a:t> </a:t>
            </a:r>
            <a:r>
              <a:rPr lang="vi-VN" sz="1400" b="1" dirty="0">
                <a:solidFill>
                  <a:srgbClr val="002060"/>
                </a:solidFill>
              </a:rPr>
              <a:t>prava </a:t>
            </a:r>
            <a:r>
              <a:rPr lang="vi-VN" sz="1400" dirty="0">
                <a:solidFill>
                  <a:srgbClr val="002060"/>
                </a:solidFill>
              </a:rPr>
              <a:t>i obaveza</a:t>
            </a:r>
            <a:r>
              <a:rPr lang="sr-Latn-CS" sz="1400" dirty="0">
                <a:solidFill>
                  <a:srgbClr val="002060"/>
                </a:solidFill>
              </a:rPr>
              <a:t> u realizaciji  Subvencionisanih</a:t>
            </a:r>
          </a:p>
          <a:p>
            <a:pPr marL="182563" lvl="1" indent="-182563" algn="just"/>
            <a:r>
              <a:rPr lang="sr-Latn-CS" sz="1400" dirty="0">
                <a:solidFill>
                  <a:srgbClr val="002060"/>
                </a:solidFill>
              </a:rPr>
              <a:t>   kredita u saradnjii sa </a:t>
            </a:r>
            <a:r>
              <a:rPr lang="sr-Latn-CS" sz="1400" b="1" dirty="0" smtClean="0">
                <a:solidFill>
                  <a:srgbClr val="002060"/>
                </a:solidFill>
              </a:rPr>
              <a:t>Ministarstvom </a:t>
            </a:r>
            <a:r>
              <a:rPr lang="sr-Latn-CS" sz="1400" b="1" dirty="0">
                <a:solidFill>
                  <a:srgbClr val="002060"/>
                </a:solidFill>
              </a:rPr>
              <a:t>poljoprivrede </a:t>
            </a:r>
            <a:r>
              <a:rPr lang="sr-Latn-CS" sz="1400" dirty="0">
                <a:solidFill>
                  <a:srgbClr val="002060"/>
                </a:solidFill>
              </a:rPr>
              <a:t>i </a:t>
            </a:r>
          </a:p>
          <a:p>
            <a:pPr marL="182563" lvl="1" indent="-182563" algn="just"/>
            <a:r>
              <a:rPr lang="sr-Latn-CS" sz="1400" dirty="0">
                <a:solidFill>
                  <a:srgbClr val="002060"/>
                </a:solidFill>
              </a:rPr>
              <a:t>   Ugovora o saradnji sa </a:t>
            </a:r>
            <a:r>
              <a:rPr lang="sr-Latn-CS" sz="1400" b="1" dirty="0">
                <a:solidFill>
                  <a:srgbClr val="002060"/>
                </a:solidFill>
              </a:rPr>
              <a:t>Garancijskim fondom AP </a:t>
            </a:r>
            <a:r>
              <a:rPr lang="sr-Latn-CS" sz="1400" b="1" dirty="0" smtClean="0">
                <a:solidFill>
                  <a:srgbClr val="002060"/>
                </a:solidFill>
              </a:rPr>
              <a:t>Vojvodine</a:t>
            </a:r>
          </a:p>
          <a:p>
            <a:pPr marL="182563" lvl="1" indent="-182563" algn="just"/>
            <a:endParaRPr lang="sr-Latn-CS" sz="1400" b="1" dirty="0" smtClean="0">
              <a:solidFill>
                <a:srgbClr val="002060"/>
              </a:solidFill>
            </a:endParaRPr>
          </a:p>
          <a:p>
            <a:pPr marL="182563" lvl="1" indent="-182563" algn="just"/>
            <a:endParaRPr lang="hr-HR" sz="1400" b="1" dirty="0">
              <a:solidFill>
                <a:srgbClr val="002060"/>
              </a:solidFill>
            </a:endParaRPr>
          </a:p>
          <a:p>
            <a:pPr marL="182563" lvl="1" indent="-182563">
              <a:buFont typeface="Wingdings" pitchFamily="2" charset="2"/>
              <a:buChar char="Ø"/>
            </a:pPr>
            <a:endParaRPr lang="hr-HR" sz="1400" dirty="0">
              <a:solidFill>
                <a:srgbClr val="002060"/>
              </a:solidFill>
            </a:endParaRPr>
          </a:p>
        </p:txBody>
      </p:sp>
      <p:pic>
        <p:nvPicPr>
          <p:cNvPr id="8198" name="Picture 15" descr="Hippo_Retail_O_SmartInvestment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3716338"/>
            <a:ext cx="3097212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323850" y="908050"/>
            <a:ext cx="81359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1200" rIns="0" bIns="0"/>
          <a:lstStyle/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defRPr/>
            </a:pPr>
            <a:r>
              <a:rPr lang="sr-Latn-CS" sz="2400" b="1" dirty="0"/>
              <a:t>HYPO BANKA UZ POLJOPRIVREDU SRBIJE</a:t>
            </a:r>
            <a:endParaRPr lang="sr-Latn-CS" sz="2400" b="1" kern="0" dirty="0">
              <a:latin typeface="+mn-lt"/>
              <a:cs typeface="+mn-cs"/>
            </a:endParaRPr>
          </a:p>
        </p:txBody>
      </p:sp>
      <p:sp>
        <p:nvSpPr>
          <p:cNvPr id="9219" name="Rectangle 12"/>
          <p:cNvSpPr>
            <a:spLocks noChangeArrowheads="1"/>
          </p:cNvSpPr>
          <p:nvPr/>
        </p:nvSpPr>
        <p:spPr bwMode="auto">
          <a:xfrm>
            <a:off x="6156325" y="5589588"/>
            <a:ext cx="23764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200" b="1">
                <a:solidFill>
                  <a:schemeClr val="bg1"/>
                </a:solidFill>
              </a:rPr>
              <a:t>STRONG SUPPORT OF DEVELOPEMENT OF </a:t>
            </a:r>
          </a:p>
          <a:p>
            <a:r>
              <a:rPr lang="sr-Latn-CS" sz="1100">
                <a:solidFill>
                  <a:schemeClr val="bg1"/>
                </a:solidFill>
              </a:rPr>
              <a:t>the</a:t>
            </a:r>
            <a:r>
              <a:rPr lang="sr-Latn-CS" sz="1100" b="1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social community and employees</a:t>
            </a:r>
            <a:endParaRPr lang="en-GB" sz="1100" b="1">
              <a:solidFill>
                <a:schemeClr val="bg1"/>
              </a:solidFill>
            </a:endParaRPr>
          </a:p>
          <a:p>
            <a:pPr eaLnBrk="0" hangingPunct="0">
              <a:buSzPct val="85000"/>
            </a:pPr>
            <a:endParaRPr lang="sr-Latn-CS" sz="1100" b="1">
              <a:solidFill>
                <a:schemeClr val="bg1"/>
              </a:solidFill>
            </a:endParaRPr>
          </a:p>
        </p:txBody>
      </p:sp>
      <p:pic>
        <p:nvPicPr>
          <p:cNvPr id="9220" name="Picture 13" descr="HYPO_Logo_Serbia_CMYK_small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0"/>
            <a:ext cx="17637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395536" y="2060848"/>
            <a:ext cx="6913314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hr-HR" sz="1400" dirty="0">
                <a:solidFill>
                  <a:srgbClr val="002060"/>
                </a:solidFill>
              </a:rPr>
              <a:t>Hypo banka </a:t>
            </a:r>
            <a:r>
              <a:rPr lang="hr-HR" sz="1400" b="1" dirty="0">
                <a:solidFill>
                  <a:srgbClr val="002060"/>
                </a:solidFill>
              </a:rPr>
              <a:t>kreditira registovane poljoprivredne proizvođače za nabavku svih osnovnih i obrtnih sredstava </a:t>
            </a:r>
            <a:r>
              <a:rPr lang="hr-HR" sz="1400" dirty="0">
                <a:solidFill>
                  <a:srgbClr val="002060"/>
                </a:solidFill>
              </a:rPr>
              <a:t>u poljoprivredi</a:t>
            </a:r>
          </a:p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Ø"/>
            </a:pPr>
            <a:endParaRPr lang="hr-HR" sz="1400" dirty="0">
              <a:solidFill>
                <a:srgbClr val="002060"/>
              </a:solidFill>
            </a:endParaRPr>
          </a:p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hr-HR" sz="1400" dirty="0">
                <a:solidFill>
                  <a:srgbClr val="002060"/>
                </a:solidFill>
              </a:rPr>
              <a:t>Krediti za nabavku osnovnih sredstava su </a:t>
            </a:r>
            <a:r>
              <a:rPr lang="hr-HR" sz="1400" b="1" dirty="0">
                <a:solidFill>
                  <a:srgbClr val="002060"/>
                </a:solidFill>
              </a:rPr>
              <a:t>dugoročni krediti sa rokom otplate do 5 godina i periodom počeka do 12 meseci</a:t>
            </a:r>
          </a:p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Ø"/>
            </a:pPr>
            <a:endParaRPr lang="hr-HR" sz="1400" b="1" dirty="0">
              <a:solidFill>
                <a:srgbClr val="002060"/>
              </a:solidFill>
            </a:endParaRPr>
          </a:p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hr-HR" sz="1400" b="1" dirty="0">
                <a:solidFill>
                  <a:srgbClr val="002060"/>
                </a:solidFill>
              </a:rPr>
              <a:t>Periodika otplate </a:t>
            </a:r>
            <a:r>
              <a:rPr lang="hr-HR" sz="1400" dirty="0">
                <a:solidFill>
                  <a:srgbClr val="002060"/>
                </a:solidFill>
              </a:rPr>
              <a:t>kredita u potpunosti je </a:t>
            </a:r>
            <a:r>
              <a:rPr lang="hr-HR" sz="1400" b="1" dirty="0">
                <a:solidFill>
                  <a:srgbClr val="002060"/>
                </a:solidFill>
              </a:rPr>
              <a:t>prilagođena prihodima, ciklusima proizvodnje i zahtevima</a:t>
            </a:r>
          </a:p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Ø"/>
            </a:pPr>
            <a:endParaRPr lang="hr-HR" sz="1400" dirty="0">
              <a:solidFill>
                <a:srgbClr val="002060"/>
              </a:solidFill>
            </a:endParaRPr>
          </a:p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hr-HR" sz="1400" b="1" dirty="0">
                <a:solidFill>
                  <a:srgbClr val="002060"/>
                </a:solidFill>
              </a:rPr>
              <a:t>Namena</a:t>
            </a:r>
            <a:r>
              <a:rPr lang="hr-HR" sz="1400" dirty="0">
                <a:solidFill>
                  <a:srgbClr val="002060"/>
                </a:solidFill>
              </a:rPr>
              <a:t> dugoročnih kredita je </a:t>
            </a:r>
            <a:r>
              <a:rPr lang="hr-HR" sz="1400" b="1" dirty="0">
                <a:solidFill>
                  <a:srgbClr val="002060"/>
                </a:solidFill>
              </a:rPr>
              <a:t>finansiranje nove</a:t>
            </a:r>
          </a:p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</a:pPr>
            <a:r>
              <a:rPr lang="hr-HR" sz="1400" b="1" dirty="0">
                <a:solidFill>
                  <a:srgbClr val="002060"/>
                </a:solidFill>
              </a:rPr>
              <a:t>    i polovne poljoprivredne mehanizacije, silosa, </a:t>
            </a:r>
            <a:endParaRPr lang="hr-HR" sz="1400" b="1" dirty="0" smtClean="0">
              <a:solidFill>
                <a:srgbClr val="002060"/>
              </a:solidFill>
            </a:endParaRPr>
          </a:p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</a:pPr>
            <a:r>
              <a:rPr lang="hr-HR" sz="1400" b="1" dirty="0" smtClean="0">
                <a:solidFill>
                  <a:srgbClr val="002060"/>
                </a:solidFill>
              </a:rPr>
              <a:t>    hladnjača, </a:t>
            </a:r>
            <a:r>
              <a:rPr lang="hr-HR" sz="1400" b="1" dirty="0">
                <a:solidFill>
                  <a:srgbClr val="002060"/>
                </a:solidFill>
              </a:rPr>
              <a:t>opreme, </a:t>
            </a:r>
            <a:r>
              <a:rPr lang="hr-HR" sz="1400" b="1" dirty="0" smtClean="0">
                <a:solidFill>
                  <a:srgbClr val="002060"/>
                </a:solidFill>
              </a:rPr>
              <a:t>osnovnog </a:t>
            </a:r>
            <a:r>
              <a:rPr lang="hr-HR" sz="1400" b="1" dirty="0">
                <a:solidFill>
                  <a:srgbClr val="002060"/>
                </a:solidFill>
              </a:rPr>
              <a:t>stada, </a:t>
            </a:r>
            <a:endParaRPr lang="hr-HR" sz="1400" b="1" dirty="0" smtClean="0">
              <a:solidFill>
                <a:srgbClr val="002060"/>
              </a:solidFill>
            </a:endParaRPr>
          </a:p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</a:pPr>
            <a:r>
              <a:rPr lang="hr-HR" sz="1400" b="1" dirty="0" smtClean="0">
                <a:solidFill>
                  <a:srgbClr val="002060"/>
                </a:solidFill>
              </a:rPr>
              <a:t>    poljoprivrednog </a:t>
            </a:r>
            <a:r>
              <a:rPr lang="hr-HR" sz="1400" b="1" dirty="0">
                <a:solidFill>
                  <a:srgbClr val="002060"/>
                </a:solidFill>
              </a:rPr>
              <a:t>zemljišta, </a:t>
            </a:r>
            <a:r>
              <a:rPr lang="hr-HR" sz="1400" b="1" dirty="0" smtClean="0">
                <a:solidFill>
                  <a:srgbClr val="002060"/>
                </a:solidFill>
              </a:rPr>
              <a:t>objekata </a:t>
            </a:r>
            <a:r>
              <a:rPr lang="hr-HR" sz="1400" b="1" dirty="0">
                <a:solidFill>
                  <a:srgbClr val="002060"/>
                </a:solidFill>
              </a:rPr>
              <a:t>i drugo</a:t>
            </a:r>
            <a:endParaRPr lang="hr-HR" sz="1400" b="1" dirty="0">
              <a:solidFill>
                <a:srgbClr val="0070C0"/>
              </a:solidFill>
            </a:endParaRPr>
          </a:p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Ø"/>
            </a:pPr>
            <a:endParaRPr lang="hr-HR" sz="1400" dirty="0">
              <a:solidFill>
                <a:srgbClr val="002060"/>
              </a:solidFill>
            </a:endParaRPr>
          </a:p>
          <a:p>
            <a:pPr marL="182563" lvl="1" indent="-182563" algn="just">
              <a:buFont typeface="Wingdings" pitchFamily="2" charset="2"/>
              <a:buChar char="Ø"/>
            </a:pPr>
            <a:endParaRPr lang="hr-HR" sz="1400" dirty="0">
              <a:solidFill>
                <a:srgbClr val="002060"/>
              </a:solidFill>
            </a:endParaRPr>
          </a:p>
          <a:p>
            <a:pPr marL="182563" lvl="1" indent="-182563">
              <a:buFont typeface="Wingdings" pitchFamily="2" charset="2"/>
              <a:buChar char="Ø"/>
            </a:pPr>
            <a:endParaRPr lang="hr-HR" sz="1400" dirty="0">
              <a:solidFill>
                <a:srgbClr val="002060"/>
              </a:solidFill>
            </a:endParaRPr>
          </a:p>
        </p:txBody>
      </p:sp>
      <p:pic>
        <p:nvPicPr>
          <p:cNvPr id="9222" name="Picture 15" descr="Hippo_Retail_O_SmartInvestment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3716338"/>
            <a:ext cx="3097212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323850" y="908050"/>
            <a:ext cx="81359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1200" rIns="0" bIns="0"/>
          <a:lstStyle/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defRPr/>
            </a:pPr>
            <a:r>
              <a:rPr lang="sr-Latn-CS" sz="2400" b="1" dirty="0"/>
              <a:t>HYPO BANKA UZ POLJOPRIVREDU SRBIJE</a:t>
            </a:r>
            <a:endParaRPr lang="sr-Latn-CS" sz="2400" b="1" kern="0" dirty="0">
              <a:latin typeface="+mn-lt"/>
              <a:cs typeface="+mn-cs"/>
            </a:endParaRPr>
          </a:p>
        </p:txBody>
      </p:sp>
      <p:sp>
        <p:nvSpPr>
          <p:cNvPr id="10243" name="Rectangle 12"/>
          <p:cNvSpPr>
            <a:spLocks noChangeArrowheads="1"/>
          </p:cNvSpPr>
          <p:nvPr/>
        </p:nvSpPr>
        <p:spPr bwMode="auto">
          <a:xfrm>
            <a:off x="6156325" y="5589588"/>
            <a:ext cx="23764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200" b="1">
                <a:solidFill>
                  <a:schemeClr val="bg1"/>
                </a:solidFill>
              </a:rPr>
              <a:t>STRONG SUPPORT OF DEVELOPEMENT OF </a:t>
            </a:r>
          </a:p>
          <a:p>
            <a:r>
              <a:rPr lang="sr-Latn-CS" sz="1100">
                <a:solidFill>
                  <a:schemeClr val="bg1"/>
                </a:solidFill>
              </a:rPr>
              <a:t>the</a:t>
            </a:r>
            <a:r>
              <a:rPr lang="sr-Latn-CS" sz="1100" b="1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social community and employees</a:t>
            </a:r>
            <a:endParaRPr lang="en-GB" sz="1100" b="1">
              <a:solidFill>
                <a:schemeClr val="bg1"/>
              </a:solidFill>
            </a:endParaRPr>
          </a:p>
          <a:p>
            <a:pPr eaLnBrk="0" hangingPunct="0">
              <a:buSzPct val="85000"/>
            </a:pPr>
            <a:endParaRPr lang="sr-Latn-CS" sz="1100" b="1">
              <a:solidFill>
                <a:schemeClr val="bg1"/>
              </a:solidFill>
            </a:endParaRPr>
          </a:p>
        </p:txBody>
      </p:sp>
      <p:pic>
        <p:nvPicPr>
          <p:cNvPr id="10244" name="Picture 13" descr="HYPO_Logo_Serbia_CMYK_small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0"/>
            <a:ext cx="17637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323528" y="1916832"/>
            <a:ext cx="7344816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</a:pPr>
            <a:endParaRPr lang="hr-HR" sz="1400" dirty="0">
              <a:solidFill>
                <a:srgbClr val="002060"/>
              </a:solidFill>
            </a:endParaRPr>
          </a:p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hr-HR" sz="1400" b="1" dirty="0" smtClean="0">
                <a:solidFill>
                  <a:srgbClr val="002060"/>
                </a:solidFill>
              </a:rPr>
              <a:t>Kratkoročni krediti za obrtna sredstava </a:t>
            </a:r>
            <a:r>
              <a:rPr lang="hr-HR" sz="1400" dirty="0" smtClean="0">
                <a:solidFill>
                  <a:srgbClr val="002060"/>
                </a:solidFill>
              </a:rPr>
              <a:t>namenjeni </a:t>
            </a:r>
          </a:p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</a:pPr>
            <a:r>
              <a:rPr lang="hr-HR" sz="1400" dirty="0" smtClean="0">
                <a:solidFill>
                  <a:srgbClr val="002060"/>
                </a:solidFill>
              </a:rPr>
              <a:t>    za </a:t>
            </a:r>
            <a:r>
              <a:rPr lang="sr-Latn-CS" sz="1400" dirty="0" smtClean="0">
                <a:solidFill>
                  <a:srgbClr val="002060"/>
                </a:solidFill>
              </a:rPr>
              <a:t>plaćanje </a:t>
            </a:r>
            <a:r>
              <a:rPr lang="sr-Latn-CS" sz="1400" b="1" dirty="0">
                <a:solidFill>
                  <a:srgbClr val="002060"/>
                </a:solidFill>
              </a:rPr>
              <a:t>repromaterijala, usluga </a:t>
            </a:r>
            <a:r>
              <a:rPr lang="sr-Latn-CS" sz="1400" dirty="0">
                <a:solidFill>
                  <a:srgbClr val="002060"/>
                </a:solidFill>
              </a:rPr>
              <a:t>i ostalih potreba koje su  vezane za </a:t>
            </a:r>
            <a:endParaRPr lang="sr-Latn-CS" sz="1400" dirty="0" smtClean="0">
              <a:solidFill>
                <a:srgbClr val="002060"/>
              </a:solidFill>
            </a:endParaRPr>
          </a:p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</a:pPr>
            <a:r>
              <a:rPr lang="sr-Latn-CS" sz="1400" dirty="0" smtClean="0">
                <a:solidFill>
                  <a:srgbClr val="002060"/>
                </a:solidFill>
              </a:rPr>
              <a:t>    </a:t>
            </a:r>
            <a:r>
              <a:rPr lang="sr-Latn-CS" sz="1400" dirty="0" smtClean="0">
                <a:solidFill>
                  <a:srgbClr val="002060"/>
                </a:solidFill>
              </a:rPr>
              <a:t>obavljanje </a:t>
            </a:r>
            <a:r>
              <a:rPr lang="sr-Latn-CS" sz="1400" dirty="0" smtClean="0">
                <a:solidFill>
                  <a:srgbClr val="002060"/>
                </a:solidFill>
              </a:rPr>
              <a:t>poljoprivredne proizvodnje </a:t>
            </a:r>
            <a:endParaRPr lang="sr-Latn-CS" sz="1400" dirty="0">
              <a:solidFill>
                <a:srgbClr val="002060"/>
              </a:solidFill>
            </a:endParaRPr>
          </a:p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Ø"/>
            </a:pPr>
            <a:endParaRPr lang="sr-Latn-CS" sz="1400" dirty="0">
              <a:solidFill>
                <a:srgbClr val="002060"/>
              </a:solidFill>
            </a:endParaRPr>
          </a:p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hr-HR" sz="1400" b="1" dirty="0" smtClean="0">
                <a:solidFill>
                  <a:srgbClr val="002060"/>
                </a:solidFill>
              </a:rPr>
              <a:t>Dugoročni nenamenski krediti za finansiranje dugoročnog obrtnog kapitala ili refinansiranje </a:t>
            </a:r>
            <a:r>
              <a:rPr lang="hr-HR" sz="1400" dirty="0" smtClean="0">
                <a:solidFill>
                  <a:srgbClr val="002060"/>
                </a:solidFill>
              </a:rPr>
              <a:t>postojećih kredita koje  klijenti imaju u drugim bankama</a:t>
            </a:r>
          </a:p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Ø"/>
            </a:pPr>
            <a:endParaRPr lang="hr-HR" sz="1400" dirty="0">
              <a:solidFill>
                <a:srgbClr val="002060"/>
              </a:solidFill>
            </a:endParaRPr>
          </a:p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hr-HR" sz="1400" b="1" dirty="0">
                <a:solidFill>
                  <a:srgbClr val="002060"/>
                </a:solidFill>
              </a:rPr>
              <a:t>Garancije</a:t>
            </a:r>
            <a:r>
              <a:rPr lang="hr-HR" sz="1400" dirty="0">
                <a:solidFill>
                  <a:srgbClr val="002060"/>
                </a:solidFill>
              </a:rPr>
              <a:t> </a:t>
            </a:r>
            <a:r>
              <a:rPr lang="hr-HR" sz="1400" dirty="0" smtClean="0">
                <a:solidFill>
                  <a:srgbClr val="002060"/>
                </a:solidFill>
              </a:rPr>
              <a:t>poljoprivrednicima</a:t>
            </a:r>
            <a:endParaRPr lang="hr-HR" sz="1400" dirty="0">
              <a:solidFill>
                <a:srgbClr val="002060"/>
              </a:solidFill>
            </a:endParaRPr>
          </a:p>
          <a:p>
            <a:pPr marL="182563" lvl="1" indent="-182563" algn="just">
              <a:lnSpc>
                <a:spcPct val="85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Ø"/>
            </a:pPr>
            <a:endParaRPr lang="hr-HR" sz="1400" dirty="0">
              <a:solidFill>
                <a:srgbClr val="002060"/>
              </a:solidFill>
            </a:endParaRPr>
          </a:p>
          <a:p>
            <a:pPr marL="182563" lvl="1" indent="-182563" algn="just">
              <a:buFont typeface="Wingdings" pitchFamily="2" charset="2"/>
              <a:buChar char="Ø"/>
            </a:pPr>
            <a:r>
              <a:rPr lang="hr-HR" sz="1400" b="1" dirty="0">
                <a:solidFill>
                  <a:srgbClr val="002060"/>
                </a:solidFill>
              </a:rPr>
              <a:t>Okvirni - revolving </a:t>
            </a:r>
            <a:r>
              <a:rPr lang="hr-HR" sz="1400" dirty="0">
                <a:solidFill>
                  <a:srgbClr val="002060"/>
                </a:solidFill>
              </a:rPr>
              <a:t>krediti</a:t>
            </a:r>
          </a:p>
          <a:p>
            <a:pPr marL="182563" lvl="1" indent="-182563" algn="just"/>
            <a:endParaRPr lang="hr-HR" sz="1400" dirty="0">
              <a:solidFill>
                <a:srgbClr val="002060"/>
              </a:solidFill>
            </a:endParaRPr>
          </a:p>
          <a:p>
            <a:pPr marL="182563" lvl="1" indent="-182563">
              <a:buFont typeface="Wingdings" pitchFamily="2" charset="2"/>
              <a:buChar char="Ø"/>
            </a:pPr>
            <a:endParaRPr lang="hr-HR" sz="1400" dirty="0">
              <a:solidFill>
                <a:srgbClr val="002060"/>
              </a:solidFill>
            </a:endParaRPr>
          </a:p>
        </p:txBody>
      </p:sp>
      <p:pic>
        <p:nvPicPr>
          <p:cNvPr id="10246" name="Picture 15" descr="Hippo_Retail_O_SmartInvestment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3716338"/>
            <a:ext cx="3097212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467544" y="908720"/>
            <a:ext cx="9036496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1200" rIns="0" bIns="0"/>
          <a:lstStyle/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defRPr/>
            </a:pPr>
            <a:r>
              <a:rPr lang="sr-Latn-CS" sz="2400" b="1" dirty="0" smtClean="0"/>
              <a:t> </a:t>
            </a:r>
            <a:r>
              <a:rPr lang="sr-Latn-CS" sz="2000" b="1" dirty="0" smtClean="0"/>
              <a:t>POSLOVNA </a:t>
            </a:r>
            <a:r>
              <a:rPr lang="sr-Latn-CS" sz="2000" b="1" dirty="0"/>
              <a:t>MREŽA </a:t>
            </a:r>
            <a:r>
              <a:rPr lang="sr-Latn-CS" sz="2000" b="1" dirty="0" smtClean="0"/>
              <a:t>HYPO ALPE-ADRIA-BANK </a:t>
            </a:r>
            <a:r>
              <a:rPr lang="sr-Latn-CS" sz="2000" b="1" dirty="0" smtClean="0"/>
              <a:t>AD BEOGRAD</a:t>
            </a:r>
            <a:endParaRPr lang="sr-Latn-CS" sz="2000" b="1" kern="0" dirty="0">
              <a:latin typeface="+mn-lt"/>
              <a:cs typeface="+mn-cs"/>
            </a:endParaRPr>
          </a:p>
        </p:txBody>
      </p:sp>
      <p:sp>
        <p:nvSpPr>
          <p:cNvPr id="11267" name="Rectangle 12"/>
          <p:cNvSpPr>
            <a:spLocks noChangeArrowheads="1"/>
          </p:cNvSpPr>
          <p:nvPr/>
        </p:nvSpPr>
        <p:spPr bwMode="auto">
          <a:xfrm>
            <a:off x="6156325" y="5589588"/>
            <a:ext cx="23764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200" b="1">
                <a:solidFill>
                  <a:schemeClr val="bg1"/>
                </a:solidFill>
              </a:rPr>
              <a:t>STRONG SUPPORT OF DEVELOPEMENT OF </a:t>
            </a:r>
          </a:p>
          <a:p>
            <a:r>
              <a:rPr lang="sr-Latn-CS" sz="1100">
                <a:solidFill>
                  <a:schemeClr val="bg1"/>
                </a:solidFill>
              </a:rPr>
              <a:t>the</a:t>
            </a:r>
            <a:r>
              <a:rPr lang="sr-Latn-CS" sz="1100" b="1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social community and employees</a:t>
            </a:r>
            <a:endParaRPr lang="en-GB" sz="1100" b="1">
              <a:solidFill>
                <a:schemeClr val="bg1"/>
              </a:solidFill>
            </a:endParaRPr>
          </a:p>
          <a:p>
            <a:pPr eaLnBrk="0" hangingPunct="0">
              <a:buSzPct val="85000"/>
            </a:pPr>
            <a:endParaRPr lang="sr-Latn-CS" sz="1100" b="1">
              <a:solidFill>
                <a:schemeClr val="bg1"/>
              </a:solidFill>
            </a:endParaRPr>
          </a:p>
        </p:txBody>
      </p:sp>
      <p:pic>
        <p:nvPicPr>
          <p:cNvPr id="11268" name="Picture 13" descr="HYPO_Logo_Serbia_CMYK_small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0"/>
            <a:ext cx="17637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700213"/>
            <a:ext cx="396081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484313"/>
            <a:ext cx="3527425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700213"/>
            <a:ext cx="3527425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gray">
          <a:xfrm>
            <a:off x="395288" y="1196975"/>
            <a:ext cx="8353425" cy="4770438"/>
          </a:xfrm>
          <a:prstGeom prst="rect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Latn-CS" sz="1600" b="1" dirty="0">
              <a:solidFill>
                <a:schemeClr val="bg1"/>
              </a:solidFill>
            </a:endParaRPr>
          </a:p>
          <a:p>
            <a:endParaRPr lang="sr-Latn-CS" sz="1600" b="1" dirty="0">
              <a:solidFill>
                <a:schemeClr val="bg1"/>
              </a:solidFill>
            </a:endParaRPr>
          </a:p>
          <a:p>
            <a:r>
              <a:rPr lang="sr-Latn-CS" sz="1600" b="1" dirty="0">
                <a:solidFill>
                  <a:schemeClr val="bg1"/>
                </a:solidFill>
              </a:rPr>
              <a:t>HYPO ALPE-ADRIA-BANK AD BEOGRAD</a:t>
            </a:r>
            <a:r>
              <a:rPr lang="sr-Latn-CS" sz="1600" dirty="0">
                <a:solidFill>
                  <a:schemeClr val="bg1"/>
                </a:solidFill>
              </a:rPr>
              <a:t/>
            </a:r>
            <a:br>
              <a:rPr lang="sr-Latn-CS" sz="1600" dirty="0">
                <a:solidFill>
                  <a:schemeClr val="bg1"/>
                </a:solidFill>
              </a:rPr>
            </a:br>
            <a:endParaRPr lang="sr-Latn-CS" sz="1600" dirty="0">
              <a:solidFill>
                <a:schemeClr val="bg1"/>
              </a:solidFill>
            </a:endParaRPr>
          </a:p>
          <a:p>
            <a:r>
              <a:rPr lang="sr-Latn-CS" sz="1600" dirty="0">
                <a:solidFill>
                  <a:schemeClr val="bg1"/>
                </a:solidFill>
              </a:rPr>
              <a:t>Bulevar Mihajla Pupina 6</a:t>
            </a:r>
          </a:p>
          <a:p>
            <a:r>
              <a:rPr lang="sr-Latn-CS" sz="1600" dirty="0">
                <a:solidFill>
                  <a:schemeClr val="bg1"/>
                </a:solidFill>
              </a:rPr>
              <a:t>11070 Beograd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r>
              <a:rPr lang="sr-Latn-CS" sz="1600" dirty="0">
                <a:solidFill>
                  <a:schemeClr val="bg1"/>
                </a:solidFill>
              </a:rPr>
              <a:t> Srbija</a:t>
            </a:r>
            <a:br>
              <a:rPr lang="sr-Latn-CS" sz="1600" dirty="0">
                <a:solidFill>
                  <a:schemeClr val="bg1"/>
                </a:solidFill>
              </a:rPr>
            </a:br>
            <a:endParaRPr lang="sr-Latn-CS" sz="1600" dirty="0">
              <a:solidFill>
                <a:schemeClr val="bg1"/>
              </a:solidFill>
            </a:endParaRPr>
          </a:p>
          <a:p>
            <a:r>
              <a:rPr lang="sr-Latn-CS" sz="1600" dirty="0">
                <a:solidFill>
                  <a:schemeClr val="bg1"/>
                </a:solidFill>
              </a:rPr>
              <a:t>Tel:     +381 11 22 26 000</a:t>
            </a:r>
            <a:br>
              <a:rPr lang="sr-Latn-CS" sz="1600" dirty="0">
                <a:solidFill>
                  <a:schemeClr val="bg1"/>
                </a:solidFill>
              </a:rPr>
            </a:br>
            <a:r>
              <a:rPr lang="sr-Latn-CS" sz="1600" dirty="0">
                <a:solidFill>
                  <a:schemeClr val="bg1"/>
                </a:solidFill>
              </a:rPr>
              <a:t>Fax:    +381 11 22 26 555</a:t>
            </a:r>
          </a:p>
          <a:p>
            <a:endParaRPr lang="sr-Latn-CS" sz="1600" dirty="0">
              <a:solidFill>
                <a:schemeClr val="bg1"/>
              </a:solidFill>
            </a:endParaRPr>
          </a:p>
          <a:p>
            <a:r>
              <a:rPr lang="sr-Latn-CS" sz="1600" dirty="0" err="1">
                <a:solidFill>
                  <a:schemeClr val="bg1"/>
                </a:solidFill>
                <a:hlinkClick r:id="rId3"/>
              </a:rPr>
              <a:t>www.hypo</a:t>
            </a:r>
            <a:r>
              <a:rPr lang="sr-Latn-CS" sz="1600" dirty="0">
                <a:solidFill>
                  <a:schemeClr val="bg1"/>
                </a:solidFill>
                <a:hlinkClick r:id="rId3"/>
              </a:rPr>
              <a:t>-</a:t>
            </a:r>
            <a:r>
              <a:rPr lang="sr-Latn-CS" sz="1600" dirty="0" err="1">
                <a:solidFill>
                  <a:schemeClr val="bg1"/>
                </a:solidFill>
                <a:hlinkClick r:id="rId3"/>
              </a:rPr>
              <a:t>alpe</a:t>
            </a:r>
            <a:r>
              <a:rPr lang="sr-Latn-CS" sz="1600" dirty="0">
                <a:solidFill>
                  <a:schemeClr val="bg1"/>
                </a:solidFill>
                <a:hlinkClick r:id="rId3"/>
              </a:rPr>
              <a:t>-</a:t>
            </a:r>
            <a:r>
              <a:rPr lang="sr-Latn-CS" sz="1600" dirty="0" err="1">
                <a:solidFill>
                  <a:schemeClr val="bg1"/>
                </a:solidFill>
                <a:hlinkClick r:id="rId3"/>
              </a:rPr>
              <a:t>adria.rs</a:t>
            </a:r>
            <a:endParaRPr lang="sr-Latn-CS" sz="1600" dirty="0">
              <a:solidFill>
                <a:schemeClr val="bg1"/>
              </a:solidFill>
            </a:endParaRPr>
          </a:p>
          <a:p>
            <a:r>
              <a:rPr lang="sr-Latn-CS" sz="1600" dirty="0" err="1">
                <a:solidFill>
                  <a:schemeClr val="bg1"/>
                </a:solidFill>
                <a:hlinkClick r:id="rId4"/>
              </a:rPr>
              <a:t>office</a:t>
            </a:r>
            <a:r>
              <a:rPr lang="en-US" sz="1600" dirty="0">
                <a:solidFill>
                  <a:schemeClr val="bg1"/>
                </a:solidFill>
                <a:hlinkClick r:id="rId4"/>
              </a:rPr>
              <a:t>@hypo-</a:t>
            </a:r>
            <a:r>
              <a:rPr lang="en-US" sz="1600" dirty="0" err="1">
                <a:solidFill>
                  <a:schemeClr val="bg1"/>
                </a:solidFill>
                <a:hlinkClick r:id="rId4"/>
              </a:rPr>
              <a:t>alpe</a:t>
            </a:r>
            <a:r>
              <a:rPr lang="en-US" sz="1600" dirty="0">
                <a:solidFill>
                  <a:schemeClr val="bg1"/>
                </a:solidFill>
                <a:hlinkClick r:id="rId4"/>
              </a:rPr>
              <a:t>-</a:t>
            </a:r>
            <a:r>
              <a:rPr lang="en-US" sz="1600" dirty="0" err="1">
                <a:solidFill>
                  <a:schemeClr val="bg1"/>
                </a:solidFill>
                <a:hlinkClick r:id="rId4"/>
              </a:rPr>
              <a:t>adria.rs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sr-Latn-CS" sz="1600" b="1" dirty="0">
                <a:solidFill>
                  <a:schemeClr val="bg1"/>
                </a:solidFill>
              </a:rPr>
              <a:t>KONTAKT</a:t>
            </a:r>
            <a:r>
              <a:rPr lang="en-US" sz="1600" b="1" dirty="0">
                <a:solidFill>
                  <a:schemeClr val="bg1"/>
                </a:solidFill>
              </a:rPr>
              <a:t> CENTER</a:t>
            </a:r>
          </a:p>
          <a:p>
            <a:r>
              <a:rPr lang="en-US" sz="1600" dirty="0">
                <a:solidFill>
                  <a:schemeClr val="bg1"/>
                </a:solidFill>
              </a:rPr>
              <a:t>0800  303 303</a:t>
            </a:r>
          </a:p>
          <a:p>
            <a:r>
              <a:rPr lang="en-US" sz="1600" dirty="0">
                <a:solidFill>
                  <a:schemeClr val="bg1"/>
                </a:solidFill>
              </a:rPr>
              <a:t>+ 381 222 </a:t>
            </a:r>
            <a:r>
              <a:rPr lang="en-US" sz="1600" dirty="0" smtClean="0">
                <a:solidFill>
                  <a:schemeClr val="bg1"/>
                </a:solidFill>
              </a:rPr>
              <a:t>60</a:t>
            </a:r>
            <a:r>
              <a:rPr lang="sr-Latn-CS" sz="1600" smtClean="0">
                <a:solidFill>
                  <a:schemeClr val="bg1"/>
                </a:solidFill>
              </a:rPr>
              <a:t>00</a:t>
            </a:r>
            <a:endParaRPr lang="sr-Latn-CS" sz="1600">
              <a:solidFill>
                <a:schemeClr val="bg1"/>
              </a:solidFill>
            </a:endParaRPr>
          </a:p>
          <a:p>
            <a:endParaRPr lang="sr-Latn-C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sr-Latn-CS" sz="1600" dirty="0">
              <a:solidFill>
                <a:schemeClr val="bg1"/>
              </a:solidFill>
            </a:endParaRPr>
          </a:p>
        </p:txBody>
      </p:sp>
      <p:pic>
        <p:nvPicPr>
          <p:cNvPr id="12291" name="Picture 2" descr="HYPO_Logo_Serbia_CMYK_small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0"/>
            <a:ext cx="17637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HypoAgroPlusKredit_vizu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2205038"/>
            <a:ext cx="42735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19&quot;&gt;&lt;version val=&quot;1787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3&quot;&gt;&lt;elem&gt;&lt;m_ppcolschidx val=&quot;0&quot;/&gt;&lt;m_rgb r=&quot;13&quot; g=&quot;72&quot; b=&quot;5&quot;/&gt;&lt;/elem&gt;&lt;elem&gt;&lt;m_ppcolschidx val=&quot;0&quot;/&gt;&lt;m_rgb r=&quot;b9&quot; g=&quot;fb&quot; b=&quot;60&quot;/&gt;&lt;/elem&gt;&lt;elem&gt;&lt;m_ppcolschidx val=&quot;0&quot;/&gt;&lt;m_rgb r=&quot;4f&quot; g=&quot;98&quot; b=&quot;c&quot;/&gt;&lt;/elem&gt;&lt;/m_vecMRU&gt;&lt;/m_mruColor&gt;&lt;m_eweekdayFirstOfWorkweek val=&quot;2&quot;/&gt;&lt;m_eweekdayFirstOfWeekend val=&quot;7&quot;/&gt;&lt;m_mapectfillschemeMRU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539"/>
</p:tagLst>
</file>

<file path=ppt/theme/theme1.xml><?xml version="1.0" encoding="utf-8"?>
<a:theme xmlns:a="http://schemas.openxmlformats.org/drawingml/2006/main" name="GPMO Presentation template">
  <a:themeElements>
    <a:clrScheme name="GPMO Presentation template 1">
      <a:dk1>
        <a:srgbClr val="003366"/>
      </a:dk1>
      <a:lt1>
        <a:srgbClr val="FFFFFF"/>
      </a:lt1>
      <a:dk2>
        <a:srgbClr val="8E0030"/>
      </a:dk2>
      <a:lt2>
        <a:srgbClr val="A09B98"/>
      </a:lt2>
      <a:accent1>
        <a:srgbClr val="26517D"/>
      </a:accent1>
      <a:accent2>
        <a:srgbClr val="4C7094"/>
      </a:accent2>
      <a:accent3>
        <a:srgbClr val="FFFFFF"/>
      </a:accent3>
      <a:accent4>
        <a:srgbClr val="002A56"/>
      </a:accent4>
      <a:accent5>
        <a:srgbClr val="ACB3BF"/>
      </a:accent5>
      <a:accent6>
        <a:srgbClr val="446586"/>
      </a:accent6>
      <a:hlink>
        <a:srgbClr val="738FAB"/>
      </a:hlink>
      <a:folHlink>
        <a:srgbClr val="99ADC2"/>
      </a:folHlink>
    </a:clrScheme>
    <a:fontScheme name="GPMO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PMO Presentation template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3366"/>
      </a:dk1>
      <a:lt1>
        <a:srgbClr val="FFFFFF"/>
      </a:lt1>
      <a:dk2>
        <a:srgbClr val="8E0030"/>
      </a:dk2>
      <a:lt2>
        <a:srgbClr val="A09B98"/>
      </a:lt2>
      <a:accent1>
        <a:srgbClr val="26517D"/>
      </a:accent1>
      <a:accent2>
        <a:srgbClr val="4C7094"/>
      </a:accent2>
      <a:accent3>
        <a:srgbClr val="FFFFFF"/>
      </a:accent3>
      <a:accent4>
        <a:srgbClr val="002A56"/>
      </a:accent4>
      <a:accent5>
        <a:srgbClr val="ACB3BF"/>
      </a:accent5>
      <a:accent6>
        <a:srgbClr val="446586"/>
      </a:accent6>
      <a:hlink>
        <a:srgbClr val="738FAB"/>
      </a:hlink>
      <a:folHlink>
        <a:srgbClr val="99ADC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3366"/>
      </a:dk1>
      <a:lt1>
        <a:srgbClr val="FFFFFF"/>
      </a:lt1>
      <a:dk2>
        <a:srgbClr val="003366"/>
      </a:dk2>
      <a:lt2>
        <a:srgbClr val="A09B98"/>
      </a:lt2>
      <a:accent1>
        <a:srgbClr val="26517D"/>
      </a:accent1>
      <a:accent2>
        <a:srgbClr val="4C7094"/>
      </a:accent2>
      <a:accent3>
        <a:srgbClr val="FFFFFF"/>
      </a:accent3>
      <a:accent4>
        <a:srgbClr val="002A56"/>
      </a:accent4>
      <a:accent5>
        <a:srgbClr val="ACB3BF"/>
      </a:accent5>
      <a:accent6>
        <a:srgbClr val="446586"/>
      </a:accent6>
      <a:hlink>
        <a:srgbClr val="738FAB"/>
      </a:hlink>
      <a:folHlink>
        <a:srgbClr val="99ADC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559</Words>
  <Application>Microsoft Office PowerPoint</Application>
  <PresentationFormat>On-screen Show (4:3)</PresentationFormat>
  <Paragraphs>142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GPMO Presentation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Hypo Alpe-Adria-Bank International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r115c172</dc:creator>
  <dc:description>optimiert für PPT 2002 (XP)</dc:description>
  <cp:lastModifiedBy>r103c482</cp:lastModifiedBy>
  <cp:revision>2451</cp:revision>
  <dcterms:created xsi:type="dcterms:W3CDTF">2008-07-08T10:59:52Z</dcterms:created>
  <dcterms:modified xsi:type="dcterms:W3CDTF">2013-05-17T13:54:42Z</dcterms:modified>
</cp:coreProperties>
</file>